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m4a" ContentType="audio/mp4"/>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90" r:id="rId3"/>
    <p:sldId id="319" r:id="rId4"/>
    <p:sldId id="312" r:id="rId5"/>
    <p:sldId id="316" r:id="rId6"/>
    <p:sldId id="317" r:id="rId7"/>
    <p:sldId id="318" r:id="rId8"/>
  </p:sldIdLst>
  <p:sldSz cx="12192000" cy="6858000"/>
  <p:notesSz cx="6858000" cy="9144000"/>
  <p:custDataLst>
    <p:tags r:id="rId1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3AB0CE"/>
    <a:srgbClr val="8B8B8C"/>
    <a:srgbClr val="2D5896"/>
    <a:srgbClr val="EEEEEB"/>
    <a:srgbClr val="99BECB"/>
    <a:srgbClr val="99BCC9"/>
    <a:srgbClr val="3150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浅色样式 2 - 强调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07" autoAdjust="0"/>
  </p:normalViewPr>
  <p:slideViewPr>
    <p:cSldViewPr snapToGrid="0">
      <p:cViewPr varScale="1">
        <p:scale>
          <a:sx n="71" d="100"/>
          <a:sy n="71" d="100"/>
        </p:scale>
        <p:origin x="816"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7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3" Type="http://schemas.openxmlformats.org/officeDocument/2006/relationships/tags" Target="tags/tag4.xml"/><Relationship Id="rId12" Type="http://schemas.openxmlformats.org/officeDocument/2006/relationships/tableStyles" Target="tableStyles.xml"/><Relationship Id="rId11" Type="http://schemas.openxmlformats.org/officeDocument/2006/relationships/viewProps" Target="viewProps.xml"/><Relationship Id="rId10" Type="http://schemas.openxmlformats.org/officeDocument/2006/relationships/presProps" Target="presProps.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666254-A5E0-40D0-B2A4-4CFF5E83CF3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B0FA72-DE84-42D9-A9C2-AC2026524BE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accent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85105A24-2448-4BE3-AD3E-F720C975EEDF}" type="datetimeFigureOut">
              <a:rPr lang="zh-CN" altLang="en-US" smtClean="0"/>
            </a:fld>
            <a:endParaRPr lang="zh-CN" altLang="en-US"/>
          </a:p>
        </p:txBody>
      </p:sp>
      <p:sp>
        <p:nvSpPr>
          <p:cNvPr id="6" name="灯片编号占位符 5"/>
          <p:cNvSpPr>
            <a:spLocks noGrp="1"/>
          </p:cNvSpPr>
          <p:nvPr>
            <p:ph type="sldNum" sz="quarter" idx="12"/>
          </p:nvPr>
        </p:nvSpPr>
        <p:spPr>
          <a:xfrm>
            <a:off x="6382789" y="6173787"/>
            <a:ext cx="2743200" cy="365125"/>
          </a:xfrm>
        </p:spPr>
        <p:txBody>
          <a:bodyPr/>
          <a:lstStyle/>
          <a:p>
            <a:fld id="{99913D2B-F6FA-4ACE-97EC-7A881297AC03}"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85105A24-2448-4BE3-AD3E-F720C975EED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913D2B-F6FA-4ACE-97EC-7A881297AC03}"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85105A24-2448-4BE3-AD3E-F720C975EED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913D2B-F6FA-4ACE-97EC-7A881297AC03}"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pic>
        <p:nvPicPr>
          <p:cNvPr id="10" name="图片 9" descr="未命名 -5.png"/>
          <p:cNvPicPr>
            <a:picLocks noChangeAspect="1"/>
          </p:cNvPicPr>
          <p:nvPr userDrawn="1"/>
        </p:nvPicPr>
        <p:blipFill>
          <a:blip r:embed="rId2" cstate="print"/>
          <a:stretch>
            <a:fillRect/>
          </a:stretch>
        </p:blipFill>
        <p:spPr>
          <a:xfrm>
            <a:off x="0" y="621482"/>
            <a:ext cx="743714" cy="768098"/>
          </a:xfrm>
          <a:prstGeom prst="rect">
            <a:avLst/>
          </a:prstGeom>
        </p:spPr>
      </p:pic>
      <p:pic>
        <p:nvPicPr>
          <p:cNvPr id="11" name="图片 10" descr="未命名 -6.png"/>
          <p:cNvPicPr>
            <a:picLocks noChangeAspect="1"/>
          </p:cNvPicPr>
          <p:nvPr userDrawn="1"/>
        </p:nvPicPr>
        <p:blipFill>
          <a:blip r:embed="rId3" cstate="print"/>
          <a:stretch>
            <a:fillRect/>
          </a:stretch>
        </p:blipFill>
        <p:spPr>
          <a:xfrm>
            <a:off x="10919742" y="405458"/>
            <a:ext cx="765050" cy="780290"/>
          </a:xfrm>
          <a:prstGeom prst="rect">
            <a:avLst/>
          </a:prstGeom>
        </p:spPr>
      </p:pic>
      <p:pic>
        <p:nvPicPr>
          <p:cNvPr id="12" name="图片 11" descr="未命名 -7.png"/>
          <p:cNvPicPr>
            <a:picLocks noChangeAspect="1"/>
          </p:cNvPicPr>
          <p:nvPr userDrawn="1"/>
        </p:nvPicPr>
        <p:blipFill>
          <a:blip r:embed="rId4" cstate="print"/>
          <a:stretch>
            <a:fillRect/>
          </a:stretch>
        </p:blipFill>
        <p:spPr>
          <a:xfrm>
            <a:off x="0" y="6310114"/>
            <a:ext cx="12190413" cy="195046"/>
          </a:xfrm>
          <a:prstGeom prst="rect">
            <a:avLst/>
          </a:prstGeom>
        </p:spPr>
      </p:pic>
      <p:pic>
        <p:nvPicPr>
          <p:cNvPr id="13" name="图片 12" descr="未命名 -8.png"/>
          <p:cNvPicPr>
            <a:picLocks noChangeAspect="1"/>
          </p:cNvPicPr>
          <p:nvPr userDrawn="1"/>
        </p:nvPicPr>
        <p:blipFill>
          <a:blip r:embed="rId5" cstate="print"/>
          <a:stretch>
            <a:fillRect/>
          </a:stretch>
        </p:blipFill>
        <p:spPr>
          <a:xfrm>
            <a:off x="5951189" y="5168317"/>
            <a:ext cx="6239223" cy="119516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85105A24-2448-4BE3-AD3E-F720C975EED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913D2B-F6FA-4ACE-97EC-7A881297AC03}"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85105A24-2448-4BE3-AD3E-F720C975EED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9913D2B-F6FA-4ACE-97EC-7A881297AC03}"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85105A24-2448-4BE3-AD3E-F720C975EED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9913D2B-F6FA-4ACE-97EC-7A881297AC03}"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85105A24-2448-4BE3-AD3E-F720C975EED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9913D2B-F6FA-4ACE-97EC-7A881297AC03}"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5105A24-2448-4BE3-AD3E-F720C975EED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9913D2B-F6FA-4ACE-97EC-7A881297AC03}"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5105A24-2448-4BE3-AD3E-F720C975EED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9913D2B-F6FA-4ACE-97EC-7A881297AC03}"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5105A24-2448-4BE3-AD3E-F720C975EED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9913D2B-F6FA-4ACE-97EC-7A881297AC03}"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105A24-2448-4BE3-AD3E-F720C975EEDF}"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zh-CN" altLang="en-US" dirty="0"/>
              <a:t>梅曼智能 </a:t>
            </a:r>
            <a:r>
              <a:rPr lang="en-US" altLang="zh-CN" dirty="0"/>
              <a:t>MEIMAN</a:t>
            </a:r>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a:scene3d>
            <a:camera prst="orthographicFront">
              <a:rot lat="0" lon="3600000" rev="0"/>
            </a:camera>
            <a:lightRig rig="threePt" dir="t"/>
          </a:scene3d>
        </p:spPr>
        <p:txBody>
          <a:bodyPr vert="horz" lIns="91440" tIns="45720" rIns="91440" bIns="45720" rtlCol="0" anchor="ctr"/>
          <a:lstStyle>
            <a:lvl1pPr algn="r">
              <a:defRPr sz="1200">
                <a:solidFill>
                  <a:schemeClr val="tx1">
                    <a:tint val="75000"/>
                  </a:schemeClr>
                </a:solidFill>
              </a:defRPr>
            </a:lvl1pPr>
          </a:lstStyle>
          <a:p>
            <a:fld id="{99913D2B-F6FA-4ACE-97EC-7A881297AC03}"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microsoft.com/office/2007/relationships/media" Target="../media/media1.m4a"/><Relationship Id="rId2" Type="http://schemas.openxmlformats.org/officeDocument/2006/relationships/audio" Target="../media/media1.m4a"/><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microsoft.com/office/2007/relationships/media" Target="../media/media1.m4a"/><Relationship Id="rId1" Type="http://schemas.openxmlformats.org/officeDocument/2006/relationships/audio" Target="../media/media1.m4a"/></Relationships>
</file>

<file path=ppt/slides/_rels/slide3.xml.rels><?xml version="1.0" encoding="UTF-8" standalone="yes"?>
<Relationships xmlns="http://schemas.openxmlformats.org/package/2006/relationships"><Relationship Id="rId9" Type="http://schemas.openxmlformats.org/officeDocument/2006/relationships/image" Target="../media/image18.png"/><Relationship Id="rId8" Type="http://schemas.openxmlformats.org/officeDocument/2006/relationships/image" Target="../media/image17.png"/><Relationship Id="rId7" Type="http://schemas.openxmlformats.org/officeDocument/2006/relationships/image" Target="../media/image16.png"/><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3" Type="http://schemas.openxmlformats.org/officeDocument/2006/relationships/image" Target="../media/image12.jpeg"/><Relationship Id="rId2" Type="http://schemas.openxmlformats.org/officeDocument/2006/relationships/image" Target="../media/image11.jpeg"/><Relationship Id="rId16" Type="http://schemas.openxmlformats.org/officeDocument/2006/relationships/slideLayout" Target="../slideLayouts/slideLayout2.xml"/><Relationship Id="rId15" Type="http://schemas.openxmlformats.org/officeDocument/2006/relationships/image" Target="../media/image6.png"/><Relationship Id="rId14" Type="http://schemas.microsoft.com/office/2007/relationships/media" Target="../media/media2.m4a"/><Relationship Id="rId13" Type="http://schemas.openxmlformats.org/officeDocument/2006/relationships/audio" Target="../media/media2.m4a"/><Relationship Id="rId12" Type="http://schemas.openxmlformats.org/officeDocument/2006/relationships/image" Target="../media/image21.png"/><Relationship Id="rId11" Type="http://schemas.openxmlformats.org/officeDocument/2006/relationships/image" Target="../media/image20.png"/><Relationship Id="rId10" Type="http://schemas.openxmlformats.org/officeDocument/2006/relationships/image" Target="../media/image19.png"/><Relationship Id="rId1" Type="http://schemas.openxmlformats.org/officeDocument/2006/relationships/image" Target="../media/image10.png"/></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xml"/><Relationship Id="rId5" Type="http://schemas.openxmlformats.org/officeDocument/2006/relationships/image" Target="../media/image6.png"/><Relationship Id="rId4" Type="http://schemas.microsoft.com/office/2007/relationships/media" Target="../media/media3.m4a"/><Relationship Id="rId3" Type="http://schemas.openxmlformats.org/officeDocument/2006/relationships/audio" Target="../media/media3.m4a"/><Relationship Id="rId2" Type="http://schemas.openxmlformats.org/officeDocument/2006/relationships/image" Target="../media/image23.png"/><Relationship Id="rId1"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2.xml"/><Relationship Id="rId6" Type="http://schemas.openxmlformats.org/officeDocument/2006/relationships/image" Target="../media/image6.png"/><Relationship Id="rId5" Type="http://schemas.microsoft.com/office/2007/relationships/media" Target="../media/media4.m4a"/><Relationship Id="rId4" Type="http://schemas.openxmlformats.org/officeDocument/2006/relationships/audio" Target="../media/media4.m4a"/><Relationship Id="rId3" Type="http://schemas.openxmlformats.org/officeDocument/2006/relationships/image" Target="../media/image26.GIF"/><Relationship Id="rId2" Type="http://schemas.openxmlformats.org/officeDocument/2006/relationships/image" Target="../media/image25.jpeg"/><Relationship Id="rId1"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3.xml"/><Relationship Id="rId6" Type="http://schemas.openxmlformats.org/officeDocument/2006/relationships/image" Target="../media/image6.png"/><Relationship Id="rId5" Type="http://schemas.microsoft.com/office/2007/relationships/media" Target="../media/media5.m4a"/><Relationship Id="rId4" Type="http://schemas.openxmlformats.org/officeDocument/2006/relationships/audio" Target="../media/media5.m4a"/><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317863" y="1764110"/>
            <a:ext cx="9305586" cy="1060450"/>
          </a:xfrm>
          <a:prstGeom prst="rect">
            <a:avLst/>
          </a:prstGeom>
        </p:spPr>
        <p:txBody>
          <a:bodyPr wrap="square">
            <a:spAutoFit/>
          </a:bodyPr>
          <a:lstStyle/>
          <a:p>
            <a:pPr indent="720090" algn="just">
              <a:lnSpc>
                <a:spcPct val="150000"/>
              </a:lnSpc>
            </a:pPr>
            <a:r>
              <a:rPr lang="en-US" altLang="zh-CN" sz="1400" dirty="0">
                <a:latin typeface="微软雅黑" panose="020B0503020204020204" pitchFamily="34" charset="-122"/>
                <a:ea typeface="微软雅黑" panose="020B0503020204020204" pitchFamily="34" charset="-122"/>
              </a:rPr>
              <a:t>M-BOX</a:t>
            </a:r>
            <a:r>
              <a:rPr lang="zh-CN" altLang="en-US" sz="1400" dirty="0">
                <a:latin typeface="微软雅黑" panose="020B0503020204020204" pitchFamily="34" charset="-122"/>
                <a:ea typeface="微软雅黑" panose="020B0503020204020204" pitchFamily="34" charset="-122"/>
              </a:rPr>
              <a:t>是整合优良性能工控机和本公司自主研发的视觉平台于一体的视觉控制器，主要用于机器视觉行业，它是集成视觉处理、设备控制与一身的中央处理设备。</a:t>
            </a:r>
            <a:r>
              <a:rPr lang="en-US" altLang="zh-CN" sz="1400" dirty="0">
                <a:latin typeface="微软雅黑" panose="020B0503020204020204" pitchFamily="34" charset="-122"/>
                <a:ea typeface="微软雅黑" panose="020B0503020204020204" pitchFamily="34" charset="-122"/>
              </a:rPr>
              <a:t>M-BOX</a:t>
            </a:r>
            <a:r>
              <a:rPr lang="zh-CN" altLang="en-US" sz="1400" dirty="0">
                <a:latin typeface="微软雅黑" panose="020B0503020204020204" pitchFamily="34" charset="-122"/>
                <a:ea typeface="微软雅黑" panose="020B0503020204020204" pitchFamily="34" charset="-122"/>
              </a:rPr>
              <a:t>在小巧机身内为视觉软件提供良好的运行环境，为设备提供丰富的接口，并拥有高效的数据传输效率，相对与常见的机器视觉系统组件有良好的兼容性。</a:t>
            </a:r>
            <a:endParaRPr lang="en-US" altLang="zh-CN" sz="1400" dirty="0">
              <a:latin typeface="微软雅黑" panose="020B0503020204020204" pitchFamily="34" charset="-122"/>
              <a:ea typeface="微软雅黑" panose="020B0503020204020204" pitchFamily="34" charset="-122"/>
            </a:endParaRPr>
          </a:p>
        </p:txBody>
      </p:sp>
      <p:grpSp>
        <p:nvGrpSpPr>
          <p:cNvPr id="3" name="组合 2"/>
          <p:cNvGrpSpPr/>
          <p:nvPr/>
        </p:nvGrpSpPr>
        <p:grpSpPr>
          <a:xfrm>
            <a:off x="774590" y="742702"/>
            <a:ext cx="5877862" cy="443424"/>
            <a:chOff x="774590" y="742702"/>
            <a:chExt cx="5877862" cy="443424"/>
          </a:xfrm>
        </p:grpSpPr>
        <p:sp>
          <p:nvSpPr>
            <p:cNvPr id="4" name="TextBox 7"/>
            <p:cNvSpPr txBox="1"/>
            <p:nvPr/>
          </p:nvSpPr>
          <p:spPr>
            <a:xfrm>
              <a:off x="3043032" y="786016"/>
              <a:ext cx="3609420" cy="400110"/>
            </a:xfrm>
            <a:prstGeom prst="rect">
              <a:avLst/>
            </a:prstGeom>
            <a:noFill/>
          </p:spPr>
          <p:txBody>
            <a:bodyPr wrap="square" rtlCol="0">
              <a:spAutoFit/>
            </a:bodyPr>
            <a:lstStyle/>
            <a:p>
              <a:pPr lvl="0" defTabSz="1219200"/>
              <a:r>
                <a:rPr lang="zh-CN" altLang="en-US" sz="2000" b="1" dirty="0">
                  <a:solidFill>
                    <a:srgbClr val="2D5896"/>
                  </a:solidFill>
                  <a:latin typeface="微软雅黑" panose="020B0503020204020204" pitchFamily="34" charset="-122"/>
                  <a:ea typeface="微软雅黑" panose="020B0503020204020204" pitchFamily="34" charset="-122"/>
                </a:rPr>
                <a:t>产品概述</a:t>
              </a:r>
              <a:endParaRPr lang="en-US" altLang="zh-CN" sz="2000" b="1" dirty="0">
                <a:solidFill>
                  <a:srgbClr val="2D5896"/>
                </a:solidFill>
                <a:latin typeface="微软雅黑" panose="020B0503020204020204" pitchFamily="34" charset="-122"/>
                <a:ea typeface="微软雅黑" panose="020B0503020204020204" pitchFamily="34" charset="-122"/>
              </a:endParaRPr>
            </a:p>
          </p:txBody>
        </p:sp>
        <p:sp>
          <p:nvSpPr>
            <p:cNvPr id="6" name="矩形 5"/>
            <p:cNvSpPr/>
            <p:nvPr/>
          </p:nvSpPr>
          <p:spPr>
            <a:xfrm>
              <a:off x="774590" y="742702"/>
              <a:ext cx="2268442" cy="417358"/>
            </a:xfrm>
            <a:prstGeom prst="rect">
              <a:avLst/>
            </a:prstGeom>
          </p:spPr>
          <p:txBody>
            <a:bodyPr wrap="none">
              <a:spAutoFit/>
            </a:bodyPr>
            <a:lstStyle/>
            <a:p>
              <a:pPr>
                <a:lnSpc>
                  <a:spcPct val="130000"/>
                </a:lnSpc>
                <a:defRPr/>
              </a:pPr>
              <a:r>
                <a:rPr lang="en-US" altLang="zh-CN" b="1" dirty="0">
                  <a:solidFill>
                    <a:srgbClr val="3AB0CE"/>
                  </a:solidFill>
                  <a:latin typeface="微软雅黑" panose="020B0503020204020204" pitchFamily="34" charset="-122"/>
                  <a:ea typeface="微软雅黑" panose="020B0503020204020204" pitchFamily="34" charset="-122"/>
                  <a:cs typeface="+mn-ea"/>
                  <a:sym typeface="+mn-lt"/>
                </a:rPr>
                <a:t>Product Overview</a:t>
              </a:r>
              <a:endParaRPr lang="en-US" altLang="zh-CN" b="1" dirty="0">
                <a:solidFill>
                  <a:srgbClr val="3AB0CE"/>
                </a:solidFill>
                <a:latin typeface="微软雅黑" panose="020B0503020204020204" pitchFamily="34" charset="-122"/>
                <a:ea typeface="微软雅黑" panose="020B0503020204020204" pitchFamily="34" charset="-122"/>
                <a:cs typeface="+mn-ea"/>
                <a:sym typeface="+mn-lt"/>
              </a:endParaRPr>
            </a:p>
          </p:txBody>
        </p:sp>
      </p:grpSp>
      <p:pic>
        <p:nvPicPr>
          <p:cNvPr id="34" name="图片 33"/>
          <p:cNvPicPr>
            <a:picLocks noChangeAspect="1"/>
          </p:cNvPicPr>
          <p:nvPr/>
        </p:nvPicPr>
        <p:blipFill>
          <a:blip r:embed="rId1" cstate="hqprint">
            <a:extLst>
              <a:ext uri="{28A0092B-C50C-407E-A947-70E740481C1C}">
                <a14:useLocalDpi xmlns:a14="http://schemas.microsoft.com/office/drawing/2010/main" val="0"/>
              </a:ext>
            </a:extLst>
          </a:blip>
          <a:stretch>
            <a:fillRect/>
          </a:stretch>
        </p:blipFill>
        <p:spPr>
          <a:xfrm>
            <a:off x="6484001" y="3565106"/>
            <a:ext cx="1116288" cy="2592000"/>
          </a:xfrm>
          <a:prstGeom prst="rect">
            <a:avLst/>
          </a:prstGeom>
        </p:spPr>
      </p:pic>
      <p:pic>
        <p:nvPicPr>
          <p:cNvPr id="35" name="音频 34">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11366500" y="6032500"/>
            <a:ext cx="609600" cy="609600"/>
          </a:xfrm>
          <a:prstGeom prst="rect">
            <a:avLst/>
          </a:prstGeom>
        </p:spPr>
      </p:pic>
      <p:pic>
        <p:nvPicPr>
          <p:cNvPr id="8" name="图片 7"/>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182999" y="3565106"/>
            <a:ext cx="1116288" cy="2592000"/>
          </a:xfrm>
          <a:prstGeom prst="rect">
            <a:avLst/>
          </a:prstGeom>
        </p:spPr>
      </p:pic>
      <p:pic>
        <p:nvPicPr>
          <p:cNvPr id="9" name="图片 8"/>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634430" y="3565106"/>
            <a:ext cx="1116216" cy="2592000"/>
          </a:xfrm>
          <a:prstGeom prst="rect">
            <a:avLst/>
          </a:prstGeom>
        </p:spPr>
      </p:pic>
      <p:pic>
        <p:nvPicPr>
          <p:cNvPr id="10" name="图片 9"/>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4333428" y="3565106"/>
            <a:ext cx="1116432" cy="259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childTnLst>
                                </p:cTn>
                              </p:par>
                            </p:childTnLst>
                          </p:cTn>
                        </p:par>
                        <p:par>
                          <p:cTn id="12" fill="hold">
                            <p:stCondLst>
                              <p:cond delay="2000"/>
                            </p:stCondLst>
                            <p:childTnLst>
                              <p:par>
                                <p:cTn id="13" presetID="10" presetClass="entr" presetSubtype="0" fill="hold" nodeType="afterEffect">
                                  <p:stCondLst>
                                    <p:cond delay="50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1000"/>
                                        <p:tgtEl>
                                          <p:spTgt spid="34"/>
                                        </p:tgtEl>
                                      </p:cBhvr>
                                    </p:animEffect>
                                  </p:childTnLst>
                                </p:cTn>
                              </p:par>
                            </p:childTnLst>
                          </p:cTn>
                        </p:par>
                        <p:par>
                          <p:cTn id="16" fill="hold">
                            <p:stCondLst>
                              <p:cond delay="35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par>
                          <p:cTn id="20" fill="hold">
                            <p:stCondLst>
                              <p:cond delay="4500"/>
                            </p:stCondLst>
                            <p:childTnLst>
                              <p:par>
                                <p:cTn id="21" presetID="1" presetClass="entr" presetSubtype="0" fill="hold" grpId="0" nodeType="afterEffect">
                                  <p:stCondLst>
                                    <p:cond delay="0"/>
                                  </p:stCondLst>
                                  <p:iterate type="lt">
                                    <p:tmAbs val="100"/>
                                  </p:iterate>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3" fill="hold" display="0">
                  <p:stCondLst>
                    <p:cond delay="indefinite"/>
                  </p:stCondLst>
                  <p:endCondLst>
                    <p:cond evt="onStopAudio" delay="0">
                      <p:tgtEl>
                        <p:sldTgt/>
                      </p:tgtEl>
                    </p:cond>
                  </p:endCondLst>
                </p:cTn>
                <p:tgtEl>
                  <p:spTgt spid="35"/>
                </p:tgtEl>
              </p:cMediaNode>
            </p:audio>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74590" y="742702"/>
            <a:ext cx="5877862" cy="443424"/>
            <a:chOff x="774590" y="742702"/>
            <a:chExt cx="5877862" cy="443424"/>
          </a:xfrm>
        </p:grpSpPr>
        <p:sp>
          <p:nvSpPr>
            <p:cNvPr id="4" name="TextBox 7"/>
            <p:cNvSpPr txBox="1"/>
            <p:nvPr/>
          </p:nvSpPr>
          <p:spPr>
            <a:xfrm>
              <a:off x="3043032" y="786016"/>
              <a:ext cx="3609420" cy="400110"/>
            </a:xfrm>
            <a:prstGeom prst="rect">
              <a:avLst/>
            </a:prstGeom>
            <a:noFill/>
          </p:spPr>
          <p:txBody>
            <a:bodyPr wrap="square" rtlCol="0">
              <a:spAutoFit/>
            </a:bodyPr>
            <a:lstStyle/>
            <a:p>
              <a:pPr lvl="0" defTabSz="1219200"/>
              <a:r>
                <a:rPr lang="zh-CN" altLang="en-US" sz="2000" b="1" dirty="0">
                  <a:solidFill>
                    <a:srgbClr val="2D5896"/>
                  </a:solidFill>
                  <a:latin typeface="微软雅黑" panose="020B0503020204020204" pitchFamily="34" charset="-122"/>
                  <a:ea typeface="微软雅黑" panose="020B0503020204020204" pitchFamily="34" charset="-122"/>
                </a:rPr>
                <a:t>产品概述</a:t>
              </a:r>
              <a:endParaRPr lang="en-US" altLang="zh-CN" sz="2000" b="1" dirty="0">
                <a:solidFill>
                  <a:srgbClr val="2D5896"/>
                </a:solidFill>
                <a:latin typeface="微软雅黑" panose="020B0503020204020204" pitchFamily="34" charset="-122"/>
                <a:ea typeface="微软雅黑" panose="020B0503020204020204" pitchFamily="34" charset="-122"/>
              </a:endParaRPr>
            </a:p>
          </p:txBody>
        </p:sp>
        <p:sp>
          <p:nvSpPr>
            <p:cNvPr id="6" name="矩形 5"/>
            <p:cNvSpPr/>
            <p:nvPr/>
          </p:nvSpPr>
          <p:spPr>
            <a:xfrm>
              <a:off x="774590" y="742702"/>
              <a:ext cx="2268442" cy="417358"/>
            </a:xfrm>
            <a:prstGeom prst="rect">
              <a:avLst/>
            </a:prstGeom>
          </p:spPr>
          <p:txBody>
            <a:bodyPr wrap="none">
              <a:spAutoFit/>
            </a:bodyPr>
            <a:lstStyle/>
            <a:p>
              <a:pPr>
                <a:lnSpc>
                  <a:spcPct val="130000"/>
                </a:lnSpc>
                <a:defRPr/>
              </a:pPr>
              <a:r>
                <a:rPr lang="en-US" altLang="zh-CN" b="1" dirty="0">
                  <a:solidFill>
                    <a:srgbClr val="3AB0CE"/>
                  </a:solidFill>
                  <a:latin typeface="微软雅黑" panose="020B0503020204020204" pitchFamily="34" charset="-122"/>
                  <a:ea typeface="微软雅黑" panose="020B0503020204020204" pitchFamily="34" charset="-122"/>
                  <a:cs typeface="+mn-ea"/>
                  <a:sym typeface="+mn-lt"/>
                </a:rPr>
                <a:t>Product Overview</a:t>
              </a:r>
              <a:endParaRPr lang="en-US" altLang="zh-CN" b="1" dirty="0">
                <a:solidFill>
                  <a:srgbClr val="3AB0CE"/>
                </a:solidFill>
                <a:latin typeface="微软雅黑" panose="020B0503020204020204" pitchFamily="34" charset="-122"/>
                <a:ea typeface="微软雅黑" panose="020B0503020204020204" pitchFamily="34" charset="-122"/>
                <a:cs typeface="+mn-ea"/>
                <a:sym typeface="+mn-lt"/>
              </a:endParaRPr>
            </a:p>
          </p:txBody>
        </p:sp>
      </p:grpSp>
      <p:pic>
        <p:nvPicPr>
          <p:cNvPr id="35" name="音频 34">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11366500" y="6032500"/>
            <a:ext cx="609600" cy="609600"/>
          </a:xfrm>
          <a:prstGeom prst="rect">
            <a:avLst/>
          </a:prstGeom>
        </p:spPr>
      </p:pic>
      <p:graphicFrame>
        <p:nvGraphicFramePr>
          <p:cNvPr id="2" name="表格 1"/>
          <p:cNvGraphicFramePr>
            <a:graphicFrameLocks noGrp="1"/>
          </p:cNvGraphicFramePr>
          <p:nvPr/>
        </p:nvGraphicFramePr>
        <p:xfrm>
          <a:off x="603139" y="1571625"/>
          <a:ext cx="10912587" cy="4067174"/>
        </p:xfrm>
        <a:graphic>
          <a:graphicData uri="http://schemas.openxmlformats.org/drawingml/2006/table">
            <a:tbl>
              <a:tblPr>
                <a:tableStyleId>{17292A2E-F333-43FB-9621-5CBBE7FDCDCB}</a:tableStyleId>
              </a:tblPr>
              <a:tblGrid>
                <a:gridCol w="396727"/>
                <a:gridCol w="1179740"/>
                <a:gridCol w="501127"/>
                <a:gridCol w="396727"/>
                <a:gridCol w="647291"/>
                <a:gridCol w="647291"/>
                <a:gridCol w="511568"/>
                <a:gridCol w="448927"/>
                <a:gridCol w="887414"/>
                <a:gridCol w="994427"/>
                <a:gridCol w="1378102"/>
                <a:gridCol w="772572"/>
                <a:gridCol w="2150674"/>
              </a:tblGrid>
              <a:tr h="573102">
                <a:tc>
                  <a:txBody>
                    <a:bodyPr/>
                    <a:lstStyle/>
                    <a:p>
                      <a:pPr algn="ctr" fontAlgn="ctr"/>
                      <a:r>
                        <a:rPr lang="zh-CN" altLang="en-US" sz="1050" b="1" u="none" strike="noStrike" dirty="0">
                          <a:effectLst/>
                        </a:rPr>
                        <a:t>序号</a:t>
                      </a:r>
                      <a:endParaRPr lang="zh-CN" altLang="en-US" sz="1050" b="1" i="0" u="none" strike="noStrike" dirty="0">
                        <a:solidFill>
                          <a:srgbClr val="FFFFFF"/>
                        </a:solidFill>
                        <a:effectLst/>
                        <a:latin typeface="等线" panose="02010600030101010101" pitchFamily="2" charset="-122"/>
                        <a:ea typeface="等线" panose="02010600030101010101" pitchFamily="2" charset="-122"/>
                      </a:endParaRPr>
                    </a:p>
                  </a:txBody>
                  <a:tcPr marL="0" marR="0" marT="0" marB="0" anchor="ctr"/>
                </a:tc>
                <a:tc>
                  <a:txBody>
                    <a:bodyPr/>
                    <a:lstStyle/>
                    <a:p>
                      <a:pPr algn="ctr" fontAlgn="ctr"/>
                      <a:r>
                        <a:rPr lang="zh-CN" altLang="en-US" sz="1050" b="1" u="none" strike="noStrike" dirty="0">
                          <a:effectLst/>
                        </a:rPr>
                        <a:t>型号</a:t>
                      </a:r>
                      <a:endParaRPr lang="zh-CN" altLang="en-US" sz="1050" b="1" i="0" u="none" strike="noStrike" dirty="0">
                        <a:solidFill>
                          <a:srgbClr val="FFFFFF"/>
                        </a:solidFill>
                        <a:effectLst/>
                        <a:latin typeface="等线" panose="02010600030101010101" pitchFamily="2" charset="-122"/>
                        <a:ea typeface="等线" panose="02010600030101010101" pitchFamily="2" charset="-122"/>
                      </a:endParaRPr>
                    </a:p>
                  </a:txBody>
                  <a:tcPr marL="0" marR="0" marT="0" marB="0" anchor="ctr"/>
                </a:tc>
                <a:tc>
                  <a:txBody>
                    <a:bodyPr/>
                    <a:lstStyle/>
                    <a:p>
                      <a:pPr algn="ctr" fontAlgn="ctr"/>
                      <a:r>
                        <a:rPr lang="en-US" sz="1050" b="1" u="none" strike="noStrike" dirty="0">
                          <a:effectLst/>
                        </a:rPr>
                        <a:t>CPU</a:t>
                      </a:r>
                      <a:endParaRPr lang="en-US" sz="1050" b="1" i="0" u="none" strike="noStrike" dirty="0">
                        <a:solidFill>
                          <a:srgbClr val="FFFFFF"/>
                        </a:solidFill>
                        <a:effectLst/>
                        <a:latin typeface="等线" panose="02010600030101010101" pitchFamily="2" charset="-122"/>
                        <a:ea typeface="等线" panose="02010600030101010101" pitchFamily="2" charset="-122"/>
                      </a:endParaRPr>
                    </a:p>
                  </a:txBody>
                  <a:tcPr marL="0" marR="0" marT="0" marB="0" anchor="ctr"/>
                </a:tc>
                <a:tc>
                  <a:txBody>
                    <a:bodyPr/>
                    <a:lstStyle/>
                    <a:p>
                      <a:pPr algn="ctr" fontAlgn="ctr"/>
                      <a:r>
                        <a:rPr lang="zh-CN" altLang="en-US" sz="1050" b="1" u="none" strike="noStrike">
                          <a:effectLst/>
                        </a:rPr>
                        <a:t>内存</a:t>
                      </a:r>
                      <a:endParaRPr lang="zh-CN" altLang="en-US" sz="1050" b="1" i="0" u="none" strike="noStrike">
                        <a:solidFill>
                          <a:srgbClr val="FFFFFF"/>
                        </a:solidFill>
                        <a:effectLst/>
                        <a:latin typeface="等线" panose="02010600030101010101" pitchFamily="2" charset="-122"/>
                        <a:ea typeface="等线" panose="02010600030101010101" pitchFamily="2" charset="-122"/>
                      </a:endParaRPr>
                    </a:p>
                  </a:txBody>
                  <a:tcPr marL="0" marR="0" marT="0" marB="0" anchor="ctr"/>
                </a:tc>
                <a:tc>
                  <a:txBody>
                    <a:bodyPr/>
                    <a:lstStyle/>
                    <a:p>
                      <a:pPr algn="ctr" fontAlgn="ctr"/>
                      <a:r>
                        <a:rPr lang="zh-CN" altLang="en-US" sz="1050" b="1" u="none" strike="noStrike">
                          <a:effectLst/>
                        </a:rPr>
                        <a:t>固态硬盘</a:t>
                      </a:r>
                      <a:endParaRPr lang="zh-CN" altLang="en-US" sz="1050" b="1" i="0" u="none" strike="noStrike">
                        <a:solidFill>
                          <a:srgbClr val="FFFFFF"/>
                        </a:solidFill>
                        <a:effectLst/>
                        <a:latin typeface="等线" panose="02010600030101010101" pitchFamily="2" charset="-122"/>
                        <a:ea typeface="等线" panose="02010600030101010101" pitchFamily="2" charset="-122"/>
                      </a:endParaRPr>
                    </a:p>
                  </a:txBody>
                  <a:tcPr marL="0" marR="0" marT="0" marB="0" anchor="ctr"/>
                </a:tc>
                <a:tc>
                  <a:txBody>
                    <a:bodyPr/>
                    <a:lstStyle/>
                    <a:p>
                      <a:pPr algn="ctr" fontAlgn="ctr"/>
                      <a:r>
                        <a:rPr lang="zh-CN" altLang="en-US" sz="1050" b="1" u="none" strike="noStrike">
                          <a:effectLst/>
                        </a:rPr>
                        <a:t>机械硬盘</a:t>
                      </a:r>
                      <a:endParaRPr lang="zh-CN" altLang="en-US" sz="1050" b="1" i="0" u="none" strike="noStrike">
                        <a:solidFill>
                          <a:srgbClr val="FFFFFF"/>
                        </a:solidFill>
                        <a:effectLst/>
                        <a:latin typeface="等线" panose="02010600030101010101" pitchFamily="2" charset="-122"/>
                        <a:ea typeface="等线" panose="02010600030101010101" pitchFamily="2" charset="-122"/>
                      </a:endParaRPr>
                    </a:p>
                  </a:txBody>
                  <a:tcPr marL="0" marR="0" marT="0" marB="0" anchor="ctr"/>
                </a:tc>
                <a:tc>
                  <a:txBody>
                    <a:bodyPr/>
                    <a:lstStyle/>
                    <a:p>
                      <a:pPr algn="ctr" fontAlgn="ctr"/>
                      <a:r>
                        <a:rPr lang="zh-CN" altLang="en-US" sz="1050" b="1" u="none" strike="noStrike">
                          <a:effectLst/>
                        </a:rPr>
                        <a:t>网口</a:t>
                      </a:r>
                      <a:endParaRPr lang="zh-CN" altLang="en-US" sz="1050" b="1" i="0" u="none" strike="noStrike">
                        <a:solidFill>
                          <a:srgbClr val="FFFFFF"/>
                        </a:solidFill>
                        <a:effectLst/>
                        <a:latin typeface="等线" panose="02010600030101010101" pitchFamily="2" charset="-122"/>
                        <a:ea typeface="等线" panose="02010600030101010101" pitchFamily="2" charset="-122"/>
                      </a:endParaRPr>
                    </a:p>
                  </a:txBody>
                  <a:tcPr marL="0" marR="0" marT="0" marB="0" anchor="ctr"/>
                </a:tc>
                <a:tc>
                  <a:txBody>
                    <a:bodyPr/>
                    <a:lstStyle/>
                    <a:p>
                      <a:pPr algn="ctr" fontAlgn="ctr"/>
                      <a:r>
                        <a:rPr lang="en-US" sz="1050" b="1" u="none" strike="noStrike">
                          <a:effectLst/>
                        </a:rPr>
                        <a:t>GPIO</a:t>
                      </a:r>
                      <a:endParaRPr lang="en-US" sz="1050" b="1" i="0" u="none" strike="noStrike">
                        <a:solidFill>
                          <a:srgbClr val="FFFFFF"/>
                        </a:solidFill>
                        <a:effectLst/>
                        <a:latin typeface="等线" panose="02010600030101010101" pitchFamily="2" charset="-122"/>
                        <a:ea typeface="等线" panose="02010600030101010101" pitchFamily="2" charset="-122"/>
                      </a:endParaRPr>
                    </a:p>
                  </a:txBody>
                  <a:tcPr marL="0" marR="0" marT="0" marB="0" anchor="ctr"/>
                </a:tc>
                <a:tc>
                  <a:txBody>
                    <a:bodyPr/>
                    <a:lstStyle/>
                    <a:p>
                      <a:pPr algn="ctr" fontAlgn="ctr"/>
                      <a:r>
                        <a:rPr lang="zh-CN" altLang="en-US" sz="1050" b="1" u="none" strike="noStrike" dirty="0">
                          <a:effectLst/>
                        </a:rPr>
                        <a:t>显示接口</a:t>
                      </a:r>
                      <a:endParaRPr lang="zh-CN" altLang="en-US" sz="1050" b="1" i="0" u="none" strike="noStrike" dirty="0">
                        <a:solidFill>
                          <a:srgbClr val="FFFFFF"/>
                        </a:solidFill>
                        <a:effectLst/>
                        <a:latin typeface="等线" panose="02010600030101010101" pitchFamily="2" charset="-122"/>
                        <a:ea typeface="等线" panose="02010600030101010101" pitchFamily="2" charset="-122"/>
                      </a:endParaRPr>
                    </a:p>
                  </a:txBody>
                  <a:tcPr marL="0" marR="0" marT="0" marB="0" anchor="ctr"/>
                </a:tc>
                <a:tc>
                  <a:txBody>
                    <a:bodyPr/>
                    <a:lstStyle/>
                    <a:p>
                      <a:pPr algn="ctr" fontAlgn="ctr"/>
                      <a:r>
                        <a:rPr lang="zh-CN" altLang="en-US" sz="1050" b="1" u="none" strike="noStrike" dirty="0">
                          <a:effectLst/>
                        </a:rPr>
                        <a:t>其它接口</a:t>
                      </a:r>
                      <a:endParaRPr lang="zh-CN" altLang="en-US" sz="1050" b="1" i="0" u="none" strike="noStrike" dirty="0">
                        <a:solidFill>
                          <a:srgbClr val="FFFFFF"/>
                        </a:solidFill>
                        <a:effectLst/>
                        <a:latin typeface="等线" panose="02010600030101010101" pitchFamily="2" charset="-122"/>
                        <a:ea typeface="等线" panose="02010600030101010101" pitchFamily="2" charset="-122"/>
                      </a:endParaRPr>
                    </a:p>
                  </a:txBody>
                  <a:tcPr marL="0" marR="0" marT="0" marB="0" anchor="ctr"/>
                </a:tc>
                <a:tc>
                  <a:txBody>
                    <a:bodyPr/>
                    <a:lstStyle/>
                    <a:p>
                      <a:pPr algn="ctr" fontAlgn="ctr"/>
                      <a:r>
                        <a:rPr lang="zh-CN" altLang="en-US" sz="1050" b="1" u="none" strike="noStrike">
                          <a:effectLst/>
                        </a:rPr>
                        <a:t>扩展接口</a:t>
                      </a:r>
                      <a:endParaRPr lang="zh-CN" altLang="en-US" sz="1050" b="1" i="0" u="none" strike="noStrike">
                        <a:solidFill>
                          <a:srgbClr val="FFFFFF"/>
                        </a:solidFill>
                        <a:effectLst/>
                        <a:latin typeface="等线" panose="02010600030101010101" pitchFamily="2" charset="-122"/>
                        <a:ea typeface="等线" panose="02010600030101010101" pitchFamily="2" charset="-122"/>
                      </a:endParaRPr>
                    </a:p>
                  </a:txBody>
                  <a:tcPr marL="0" marR="0" marT="0" marB="0" anchor="ctr"/>
                </a:tc>
                <a:tc>
                  <a:txBody>
                    <a:bodyPr/>
                    <a:lstStyle/>
                    <a:p>
                      <a:pPr algn="ctr" fontAlgn="ctr"/>
                      <a:r>
                        <a:rPr lang="zh-CN" altLang="en-US" sz="1050" b="1" u="none" strike="noStrike">
                          <a:effectLst/>
                        </a:rPr>
                        <a:t>适配器</a:t>
                      </a:r>
                      <a:endParaRPr lang="zh-CN" altLang="en-US" sz="1050" b="1" i="0" u="none" strike="noStrike">
                        <a:solidFill>
                          <a:srgbClr val="FFFFFF"/>
                        </a:solidFill>
                        <a:effectLst/>
                        <a:latin typeface="等线" panose="02010600030101010101" pitchFamily="2" charset="-122"/>
                        <a:ea typeface="等线" panose="02010600030101010101" pitchFamily="2" charset="-122"/>
                      </a:endParaRPr>
                    </a:p>
                  </a:txBody>
                  <a:tcPr marL="0" marR="0" marT="0" marB="0" anchor="ctr"/>
                </a:tc>
                <a:tc>
                  <a:txBody>
                    <a:bodyPr/>
                    <a:lstStyle/>
                    <a:p>
                      <a:pPr algn="ctr" fontAlgn="ctr"/>
                      <a:r>
                        <a:rPr lang="zh-CN" altLang="en-US" sz="1050" b="1" u="none" strike="noStrike" dirty="0">
                          <a:effectLst/>
                        </a:rPr>
                        <a:t>尺寸</a:t>
                      </a:r>
                      <a:endParaRPr lang="zh-CN" altLang="en-US" sz="1050" b="1" i="0" u="none" strike="noStrike" dirty="0">
                        <a:solidFill>
                          <a:srgbClr val="FFFFFF"/>
                        </a:solidFill>
                        <a:effectLst/>
                        <a:latin typeface="等线" panose="02010600030101010101" pitchFamily="2" charset="-122"/>
                        <a:ea typeface="等线" panose="02010600030101010101" pitchFamily="2" charset="-122"/>
                      </a:endParaRPr>
                    </a:p>
                  </a:txBody>
                  <a:tcPr marL="0" marR="0" marT="0" marB="0" anchor="ctr"/>
                </a:tc>
              </a:tr>
              <a:tr h="573102">
                <a:tc>
                  <a:txBody>
                    <a:bodyPr/>
                    <a:lstStyle/>
                    <a:p>
                      <a:pPr algn="ctr" fontAlgn="ctr"/>
                      <a:r>
                        <a:rPr lang="en-US" altLang="zh-CN" sz="900" u="none" strike="noStrike">
                          <a:effectLst/>
                        </a:rPr>
                        <a:t>1</a:t>
                      </a:r>
                      <a:endParaRPr lang="en-US" altLang="zh-CN" sz="9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ctr"/>
                </a:tc>
                <a:tc>
                  <a:txBody>
                    <a:bodyPr/>
                    <a:lstStyle/>
                    <a:p>
                      <a:pPr algn="ctr" fontAlgn="ctr"/>
                      <a:r>
                        <a:rPr lang="en-US" sz="900" u="none" strike="noStrike" dirty="0">
                          <a:effectLst/>
                        </a:rPr>
                        <a:t>M-IWS-BOX56-020</a:t>
                      </a:r>
                      <a:endParaRPr lang="en-US" sz="900" b="0" i="0" u="none" strike="noStrike" dirty="0">
                        <a:solidFill>
                          <a:srgbClr val="000000"/>
                        </a:solidFill>
                        <a:effectLst/>
                        <a:latin typeface="等线" panose="02010600030101010101" pitchFamily="2" charset="-122"/>
                        <a:ea typeface="等线" panose="02010600030101010101" pitchFamily="2" charset="-122"/>
                      </a:endParaRPr>
                    </a:p>
                  </a:txBody>
                  <a:tcPr marL="0" marR="0" marT="0" marB="0" anchor="ctr"/>
                </a:tc>
                <a:tc>
                  <a:txBody>
                    <a:bodyPr/>
                    <a:lstStyle/>
                    <a:p>
                      <a:pPr algn="ctr" fontAlgn="ctr"/>
                      <a:r>
                        <a:rPr lang="en-US" sz="900" u="none" strike="noStrike">
                          <a:effectLst/>
                        </a:rPr>
                        <a:t>I5-6500</a:t>
                      </a:r>
                      <a:endParaRPr lang="en-US" sz="9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ctr"/>
                </a:tc>
                <a:tc>
                  <a:txBody>
                    <a:bodyPr/>
                    <a:lstStyle/>
                    <a:p>
                      <a:pPr algn="ctr" fontAlgn="ctr"/>
                      <a:r>
                        <a:rPr lang="en-US" sz="900" u="none" strike="noStrike">
                          <a:effectLst/>
                        </a:rPr>
                        <a:t>8G*2</a:t>
                      </a:r>
                      <a:endParaRPr lang="en-US" sz="9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ctr"/>
                </a:tc>
                <a:tc>
                  <a:txBody>
                    <a:bodyPr/>
                    <a:lstStyle/>
                    <a:p>
                      <a:pPr algn="ctr" fontAlgn="ctr"/>
                      <a:r>
                        <a:rPr lang="en-US" sz="900" u="none" strike="noStrike">
                          <a:effectLst/>
                        </a:rPr>
                        <a:t>64G</a:t>
                      </a:r>
                      <a:endParaRPr lang="en-US" sz="9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ctr"/>
                </a:tc>
                <a:tc>
                  <a:txBody>
                    <a:bodyPr/>
                    <a:lstStyle/>
                    <a:p>
                      <a:pPr algn="ctr" fontAlgn="ctr"/>
                      <a:r>
                        <a:rPr lang="en-US" sz="900" u="none" strike="noStrike" dirty="0">
                          <a:effectLst/>
                        </a:rPr>
                        <a:t>500G</a:t>
                      </a:r>
                      <a:endParaRPr lang="en-US" sz="900" b="0" i="0" u="none" strike="noStrike" dirty="0">
                        <a:solidFill>
                          <a:srgbClr val="000000"/>
                        </a:solidFill>
                        <a:effectLst/>
                        <a:latin typeface="等线" panose="02010600030101010101" pitchFamily="2" charset="-122"/>
                        <a:ea typeface="等线" panose="02010600030101010101" pitchFamily="2" charset="-122"/>
                      </a:endParaRPr>
                    </a:p>
                  </a:txBody>
                  <a:tcPr marL="0" marR="0" marT="0" marB="0" anchor="ctr"/>
                </a:tc>
                <a:tc>
                  <a:txBody>
                    <a:bodyPr/>
                    <a:lstStyle/>
                    <a:p>
                      <a:pPr algn="ctr" fontAlgn="ctr"/>
                      <a:r>
                        <a:rPr lang="en-US" sz="900" u="none" strike="noStrike">
                          <a:effectLst/>
                        </a:rPr>
                        <a:t>2+2POE</a:t>
                      </a:r>
                      <a:endParaRPr lang="en-US" sz="9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ctr"/>
                </a:tc>
                <a:tc>
                  <a:txBody>
                    <a:bodyPr/>
                    <a:lstStyle/>
                    <a:p>
                      <a:pPr algn="ctr" fontAlgn="ctr"/>
                      <a:r>
                        <a:rPr lang="zh-CN" altLang="en-US" sz="900" u="none" strike="noStrike">
                          <a:effectLst/>
                        </a:rPr>
                        <a:t>无</a:t>
                      </a:r>
                      <a:endParaRPr lang="zh-CN" altLang="en-US" sz="9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ctr"/>
                </a:tc>
                <a:tc>
                  <a:txBody>
                    <a:bodyPr/>
                    <a:lstStyle/>
                    <a:p>
                      <a:pPr algn="ctr" fontAlgn="ctr"/>
                      <a:r>
                        <a:rPr lang="en-US" sz="900" u="none" strike="noStrike">
                          <a:effectLst/>
                        </a:rPr>
                        <a:t>DVI*1 HDMI*1</a:t>
                      </a:r>
                      <a:endParaRPr lang="en-US" sz="9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ctr"/>
                </a:tc>
                <a:tc>
                  <a:txBody>
                    <a:bodyPr/>
                    <a:lstStyle/>
                    <a:p>
                      <a:pPr algn="ctr" fontAlgn="ctr"/>
                      <a:r>
                        <a:rPr lang="en-US" sz="900" u="none" strike="noStrike">
                          <a:effectLst/>
                        </a:rPr>
                        <a:t>COM*2 USB3.0*4</a:t>
                      </a:r>
                      <a:endParaRPr lang="en-US" sz="9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ctr"/>
                </a:tc>
                <a:tc>
                  <a:txBody>
                    <a:bodyPr/>
                    <a:lstStyle/>
                    <a:p>
                      <a:pPr algn="ctr" fontAlgn="ctr"/>
                      <a:r>
                        <a:rPr lang="zh-CN" altLang="en-US" sz="900" u="none" strike="noStrike">
                          <a:effectLst/>
                        </a:rPr>
                        <a:t>无</a:t>
                      </a:r>
                      <a:endParaRPr lang="zh-CN" altLang="en-US" sz="9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ctr"/>
                </a:tc>
                <a:tc>
                  <a:txBody>
                    <a:bodyPr/>
                    <a:lstStyle/>
                    <a:p>
                      <a:pPr algn="ctr" fontAlgn="ctr"/>
                      <a:r>
                        <a:rPr lang="en-US" sz="900" u="none" strike="noStrike">
                          <a:effectLst/>
                        </a:rPr>
                        <a:t>120W</a:t>
                      </a:r>
                      <a:endParaRPr lang="en-US" sz="9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ctr"/>
                </a:tc>
                <a:tc>
                  <a:txBody>
                    <a:bodyPr/>
                    <a:lstStyle/>
                    <a:p>
                      <a:pPr algn="ctr" fontAlgn="ctr"/>
                      <a:r>
                        <a:rPr lang="en-US" sz="900" u="none" strike="noStrike" dirty="0">
                          <a:effectLst/>
                        </a:rPr>
                        <a:t>78mm×150.9mm×200mm (</a:t>
                      </a:r>
                      <a:r>
                        <a:rPr lang="zh-CN" altLang="en-US" sz="900" u="none" strike="noStrike" dirty="0">
                          <a:effectLst/>
                        </a:rPr>
                        <a:t>宽</a:t>
                      </a:r>
                      <a:r>
                        <a:rPr lang="en-US" altLang="zh-CN" sz="900" u="none" strike="noStrike" dirty="0">
                          <a:effectLst/>
                        </a:rPr>
                        <a:t>×</a:t>
                      </a:r>
                      <a:r>
                        <a:rPr lang="zh-CN" altLang="en-US" sz="900" u="none" strike="noStrike" dirty="0">
                          <a:effectLst/>
                        </a:rPr>
                        <a:t>高</a:t>
                      </a:r>
                      <a:r>
                        <a:rPr lang="en-US" altLang="zh-CN" sz="900" u="none" strike="noStrike" dirty="0">
                          <a:effectLst/>
                        </a:rPr>
                        <a:t>×</a:t>
                      </a:r>
                      <a:r>
                        <a:rPr lang="zh-CN" altLang="en-US" sz="900" u="none" strike="noStrike" dirty="0">
                          <a:effectLst/>
                        </a:rPr>
                        <a:t>深</a:t>
                      </a:r>
                      <a:r>
                        <a:rPr lang="en-US" altLang="zh-CN" sz="900" u="none" strike="noStrike" dirty="0">
                          <a:effectLst/>
                        </a:rPr>
                        <a:t>)</a:t>
                      </a:r>
                      <a:endParaRPr lang="en-US" altLang="zh-CN" sz="900" b="0" i="0" u="none" strike="noStrike" dirty="0">
                        <a:solidFill>
                          <a:srgbClr val="000000"/>
                        </a:solidFill>
                        <a:effectLst/>
                        <a:latin typeface="等线" panose="02010600030101010101" pitchFamily="2" charset="-122"/>
                        <a:ea typeface="等线" panose="02010600030101010101" pitchFamily="2" charset="-122"/>
                      </a:endParaRPr>
                    </a:p>
                  </a:txBody>
                  <a:tcPr marL="0" marR="0" marT="0" marB="0" anchor="ctr"/>
                </a:tc>
              </a:tr>
              <a:tr h="573102">
                <a:tc>
                  <a:txBody>
                    <a:bodyPr/>
                    <a:lstStyle/>
                    <a:p>
                      <a:pPr algn="ctr" fontAlgn="ctr"/>
                      <a:r>
                        <a:rPr lang="en-US" altLang="zh-CN" sz="900" u="none" strike="noStrike">
                          <a:effectLst/>
                        </a:rPr>
                        <a:t>2</a:t>
                      </a:r>
                      <a:endParaRPr lang="en-US" altLang="zh-CN" sz="9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ctr"/>
                </a:tc>
                <a:tc>
                  <a:txBody>
                    <a:bodyPr/>
                    <a:lstStyle/>
                    <a:p>
                      <a:pPr algn="ctr" fontAlgn="ctr"/>
                      <a:r>
                        <a:rPr lang="en-US" sz="900" u="none" strike="noStrike">
                          <a:effectLst/>
                        </a:rPr>
                        <a:t>M-IWS-BOX56-021</a:t>
                      </a:r>
                      <a:endParaRPr lang="en-US" sz="9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ctr"/>
                </a:tc>
                <a:tc>
                  <a:txBody>
                    <a:bodyPr/>
                    <a:lstStyle/>
                    <a:p>
                      <a:pPr algn="ctr" fontAlgn="ctr"/>
                      <a:r>
                        <a:rPr lang="en-US" sz="900" u="none" strike="noStrike">
                          <a:effectLst/>
                        </a:rPr>
                        <a:t>I5-6500</a:t>
                      </a:r>
                      <a:endParaRPr lang="en-US" sz="9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ctr"/>
                </a:tc>
                <a:tc>
                  <a:txBody>
                    <a:bodyPr/>
                    <a:lstStyle/>
                    <a:p>
                      <a:pPr algn="ctr" fontAlgn="ctr"/>
                      <a:r>
                        <a:rPr lang="en-US" sz="900" u="none" strike="noStrike">
                          <a:effectLst/>
                        </a:rPr>
                        <a:t>8G*2</a:t>
                      </a:r>
                      <a:endParaRPr lang="en-US" sz="9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ctr"/>
                </a:tc>
                <a:tc>
                  <a:txBody>
                    <a:bodyPr/>
                    <a:lstStyle/>
                    <a:p>
                      <a:pPr algn="ctr" fontAlgn="ctr"/>
                      <a:r>
                        <a:rPr lang="en-US" sz="900" u="none" strike="noStrike">
                          <a:effectLst/>
                        </a:rPr>
                        <a:t>64G</a:t>
                      </a:r>
                      <a:endParaRPr lang="en-US" sz="9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ctr"/>
                </a:tc>
                <a:tc>
                  <a:txBody>
                    <a:bodyPr/>
                    <a:lstStyle/>
                    <a:p>
                      <a:pPr algn="ctr" fontAlgn="ctr"/>
                      <a:r>
                        <a:rPr lang="en-US" sz="900" u="none" strike="noStrike">
                          <a:effectLst/>
                        </a:rPr>
                        <a:t>500G</a:t>
                      </a:r>
                      <a:endParaRPr lang="en-US" sz="9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ctr"/>
                </a:tc>
                <a:tc>
                  <a:txBody>
                    <a:bodyPr/>
                    <a:lstStyle/>
                    <a:p>
                      <a:pPr algn="ctr" fontAlgn="ctr"/>
                      <a:r>
                        <a:rPr lang="en-US" sz="900" u="none" strike="noStrike">
                          <a:effectLst/>
                        </a:rPr>
                        <a:t>2+2POE</a:t>
                      </a:r>
                      <a:endParaRPr lang="en-US" sz="9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ctr"/>
                </a:tc>
                <a:tc>
                  <a:txBody>
                    <a:bodyPr/>
                    <a:lstStyle/>
                    <a:p>
                      <a:pPr algn="ctr" fontAlgn="ctr"/>
                      <a:r>
                        <a:rPr lang="zh-CN" altLang="en-US" sz="900" u="none" strike="noStrike">
                          <a:effectLst/>
                        </a:rPr>
                        <a:t>有</a:t>
                      </a:r>
                      <a:endParaRPr lang="zh-CN" altLang="en-US" sz="9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ctr"/>
                </a:tc>
                <a:tc>
                  <a:txBody>
                    <a:bodyPr/>
                    <a:lstStyle/>
                    <a:p>
                      <a:pPr algn="ctr" fontAlgn="ctr"/>
                      <a:r>
                        <a:rPr lang="en-US" sz="900" u="none" strike="noStrike">
                          <a:effectLst/>
                        </a:rPr>
                        <a:t>DVI*1 HDMI*1</a:t>
                      </a:r>
                      <a:endParaRPr lang="en-US" sz="9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ctr"/>
                </a:tc>
                <a:tc>
                  <a:txBody>
                    <a:bodyPr/>
                    <a:lstStyle/>
                    <a:p>
                      <a:pPr algn="ctr" fontAlgn="ctr"/>
                      <a:r>
                        <a:rPr lang="en-US" sz="900" u="none" strike="noStrike" dirty="0">
                          <a:effectLst/>
                        </a:rPr>
                        <a:t>COM*2 USB3.0*4</a:t>
                      </a:r>
                      <a:endParaRPr lang="en-US" sz="900" b="0" i="0" u="none" strike="noStrike" dirty="0">
                        <a:solidFill>
                          <a:srgbClr val="000000"/>
                        </a:solidFill>
                        <a:effectLst/>
                        <a:latin typeface="等线" panose="02010600030101010101" pitchFamily="2" charset="-122"/>
                        <a:ea typeface="等线" panose="02010600030101010101" pitchFamily="2" charset="-122"/>
                      </a:endParaRPr>
                    </a:p>
                  </a:txBody>
                  <a:tcPr marL="0" marR="0" marT="0" marB="0" anchor="ctr"/>
                </a:tc>
                <a:tc>
                  <a:txBody>
                    <a:bodyPr/>
                    <a:lstStyle/>
                    <a:p>
                      <a:pPr algn="ctr" fontAlgn="ctr"/>
                      <a:r>
                        <a:rPr lang="zh-CN" altLang="en-US" sz="900" u="none" strike="noStrike">
                          <a:effectLst/>
                        </a:rPr>
                        <a:t>无</a:t>
                      </a:r>
                      <a:endParaRPr lang="zh-CN" altLang="en-US" sz="9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ctr"/>
                </a:tc>
                <a:tc>
                  <a:txBody>
                    <a:bodyPr/>
                    <a:lstStyle/>
                    <a:p>
                      <a:pPr algn="ctr" fontAlgn="ctr"/>
                      <a:r>
                        <a:rPr lang="en-US" sz="900" u="none" strike="noStrike">
                          <a:effectLst/>
                        </a:rPr>
                        <a:t>120W</a:t>
                      </a:r>
                      <a:endParaRPr lang="en-US" sz="9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ctr"/>
                </a:tc>
                <a:tc>
                  <a:txBody>
                    <a:bodyPr/>
                    <a:lstStyle/>
                    <a:p>
                      <a:pPr algn="ctr" fontAlgn="ctr"/>
                      <a:r>
                        <a:rPr lang="en-US" sz="900" u="none" strike="noStrike" dirty="0">
                          <a:effectLst/>
                        </a:rPr>
                        <a:t>78mm×150.9mm×200mm (</a:t>
                      </a:r>
                      <a:r>
                        <a:rPr lang="zh-CN" altLang="en-US" sz="900" u="none" strike="noStrike" dirty="0">
                          <a:effectLst/>
                        </a:rPr>
                        <a:t>宽</a:t>
                      </a:r>
                      <a:r>
                        <a:rPr lang="en-US" altLang="zh-CN" sz="900" u="none" strike="noStrike" dirty="0">
                          <a:effectLst/>
                        </a:rPr>
                        <a:t>×</a:t>
                      </a:r>
                      <a:r>
                        <a:rPr lang="zh-CN" altLang="en-US" sz="900" u="none" strike="noStrike" dirty="0">
                          <a:effectLst/>
                        </a:rPr>
                        <a:t>高</a:t>
                      </a:r>
                      <a:r>
                        <a:rPr lang="en-US" altLang="zh-CN" sz="900" u="none" strike="noStrike" dirty="0">
                          <a:effectLst/>
                        </a:rPr>
                        <a:t>×</a:t>
                      </a:r>
                      <a:r>
                        <a:rPr lang="zh-CN" altLang="en-US" sz="900" u="none" strike="noStrike" dirty="0">
                          <a:effectLst/>
                        </a:rPr>
                        <a:t>深</a:t>
                      </a:r>
                      <a:r>
                        <a:rPr lang="en-US" altLang="zh-CN" sz="900" u="none" strike="noStrike" dirty="0">
                          <a:effectLst/>
                        </a:rPr>
                        <a:t>)</a:t>
                      </a:r>
                      <a:endParaRPr lang="en-US" altLang="zh-CN" sz="900" b="0" i="0" u="none" strike="noStrike" dirty="0">
                        <a:solidFill>
                          <a:srgbClr val="000000"/>
                        </a:solidFill>
                        <a:effectLst/>
                        <a:latin typeface="等线" panose="02010600030101010101" pitchFamily="2" charset="-122"/>
                        <a:ea typeface="等线" panose="02010600030101010101" pitchFamily="2" charset="-122"/>
                      </a:endParaRPr>
                    </a:p>
                  </a:txBody>
                  <a:tcPr marL="0" marR="0" marT="0" marB="0" anchor="ctr"/>
                </a:tc>
              </a:tr>
              <a:tr h="573102">
                <a:tc>
                  <a:txBody>
                    <a:bodyPr/>
                    <a:lstStyle/>
                    <a:p>
                      <a:pPr algn="ctr" fontAlgn="ctr"/>
                      <a:r>
                        <a:rPr lang="en-US" altLang="zh-CN" sz="900" u="none" strike="noStrike">
                          <a:effectLst/>
                        </a:rPr>
                        <a:t>3</a:t>
                      </a:r>
                      <a:endParaRPr lang="en-US" altLang="zh-CN" sz="9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ctr"/>
                </a:tc>
                <a:tc>
                  <a:txBody>
                    <a:bodyPr/>
                    <a:lstStyle/>
                    <a:p>
                      <a:pPr algn="ctr" fontAlgn="ctr"/>
                      <a:r>
                        <a:rPr lang="en-US" sz="900" u="none" strike="noStrike">
                          <a:effectLst/>
                        </a:rPr>
                        <a:t>M-IWS-BOX76-040</a:t>
                      </a:r>
                      <a:endParaRPr lang="en-US" sz="9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ctr"/>
                </a:tc>
                <a:tc>
                  <a:txBody>
                    <a:bodyPr/>
                    <a:lstStyle/>
                    <a:p>
                      <a:pPr algn="ctr" fontAlgn="ctr"/>
                      <a:r>
                        <a:rPr lang="en-US" sz="900" u="none" strike="noStrike">
                          <a:effectLst/>
                        </a:rPr>
                        <a:t>I7-6700</a:t>
                      </a:r>
                      <a:endParaRPr lang="en-US" sz="9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ctr"/>
                </a:tc>
                <a:tc>
                  <a:txBody>
                    <a:bodyPr/>
                    <a:lstStyle/>
                    <a:p>
                      <a:pPr algn="ctr" fontAlgn="ctr"/>
                      <a:r>
                        <a:rPr lang="en-US" sz="900" u="none" strike="noStrike">
                          <a:effectLst/>
                        </a:rPr>
                        <a:t>8G*2</a:t>
                      </a:r>
                      <a:endParaRPr lang="en-US" sz="9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ctr"/>
                </a:tc>
                <a:tc>
                  <a:txBody>
                    <a:bodyPr/>
                    <a:lstStyle/>
                    <a:p>
                      <a:pPr algn="ctr" fontAlgn="ctr"/>
                      <a:r>
                        <a:rPr lang="en-US" sz="900" u="none" strike="noStrike">
                          <a:effectLst/>
                        </a:rPr>
                        <a:t>64G</a:t>
                      </a:r>
                      <a:endParaRPr lang="en-US" sz="9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ctr"/>
                </a:tc>
                <a:tc>
                  <a:txBody>
                    <a:bodyPr/>
                    <a:lstStyle/>
                    <a:p>
                      <a:pPr algn="ctr" fontAlgn="ctr"/>
                      <a:r>
                        <a:rPr lang="en-US" sz="900" u="none" strike="noStrike">
                          <a:effectLst/>
                        </a:rPr>
                        <a:t>500G</a:t>
                      </a:r>
                      <a:endParaRPr lang="en-US" sz="9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ctr"/>
                </a:tc>
                <a:tc>
                  <a:txBody>
                    <a:bodyPr/>
                    <a:lstStyle/>
                    <a:p>
                      <a:pPr algn="ctr" fontAlgn="ctr"/>
                      <a:r>
                        <a:rPr lang="en-US" sz="900" u="none" strike="noStrike">
                          <a:effectLst/>
                        </a:rPr>
                        <a:t>2+4POE</a:t>
                      </a:r>
                      <a:endParaRPr lang="en-US" sz="9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ctr"/>
                </a:tc>
                <a:tc>
                  <a:txBody>
                    <a:bodyPr/>
                    <a:lstStyle/>
                    <a:p>
                      <a:pPr algn="ctr" fontAlgn="ctr"/>
                      <a:r>
                        <a:rPr lang="zh-CN" altLang="en-US" sz="900" u="none" strike="noStrike">
                          <a:effectLst/>
                        </a:rPr>
                        <a:t>无</a:t>
                      </a:r>
                      <a:endParaRPr lang="zh-CN" altLang="en-US" sz="9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ctr"/>
                </a:tc>
                <a:tc>
                  <a:txBody>
                    <a:bodyPr/>
                    <a:lstStyle/>
                    <a:p>
                      <a:pPr algn="ctr" fontAlgn="ctr"/>
                      <a:r>
                        <a:rPr lang="en-US" sz="900" u="none" strike="noStrike" dirty="0">
                          <a:effectLst/>
                        </a:rPr>
                        <a:t>DVI*1 HDMI*1</a:t>
                      </a:r>
                      <a:endParaRPr lang="en-US" sz="900" b="0" i="0" u="none" strike="noStrike" dirty="0">
                        <a:solidFill>
                          <a:srgbClr val="000000"/>
                        </a:solidFill>
                        <a:effectLst/>
                        <a:latin typeface="等线" panose="02010600030101010101" pitchFamily="2" charset="-122"/>
                        <a:ea typeface="等线" panose="02010600030101010101" pitchFamily="2" charset="-122"/>
                      </a:endParaRPr>
                    </a:p>
                  </a:txBody>
                  <a:tcPr marL="0" marR="0" marT="0" marB="0" anchor="ctr"/>
                </a:tc>
                <a:tc>
                  <a:txBody>
                    <a:bodyPr/>
                    <a:lstStyle/>
                    <a:p>
                      <a:pPr algn="ctr" fontAlgn="ctr"/>
                      <a:r>
                        <a:rPr lang="en-US" sz="900" u="none" strike="noStrike" dirty="0">
                          <a:effectLst/>
                        </a:rPr>
                        <a:t>COM*2 USB3.0*4</a:t>
                      </a:r>
                      <a:endParaRPr lang="en-US" sz="900" b="0" i="0" u="none" strike="noStrike" dirty="0">
                        <a:solidFill>
                          <a:srgbClr val="000000"/>
                        </a:solidFill>
                        <a:effectLst/>
                        <a:latin typeface="等线" panose="02010600030101010101" pitchFamily="2" charset="-122"/>
                        <a:ea typeface="等线" panose="02010600030101010101" pitchFamily="2" charset="-122"/>
                      </a:endParaRPr>
                    </a:p>
                  </a:txBody>
                  <a:tcPr marL="0" marR="0" marT="0" marB="0" anchor="ctr"/>
                </a:tc>
                <a:tc>
                  <a:txBody>
                    <a:bodyPr/>
                    <a:lstStyle/>
                    <a:p>
                      <a:pPr algn="ctr" fontAlgn="ctr"/>
                      <a:r>
                        <a:rPr lang="zh-CN" altLang="en-US" sz="900" u="none" strike="noStrike" dirty="0">
                          <a:effectLst/>
                        </a:rPr>
                        <a:t>无</a:t>
                      </a:r>
                      <a:endParaRPr lang="zh-CN" altLang="en-US" sz="900" b="0" i="0" u="none" strike="noStrike" dirty="0">
                        <a:solidFill>
                          <a:srgbClr val="000000"/>
                        </a:solidFill>
                        <a:effectLst/>
                        <a:latin typeface="等线" panose="02010600030101010101" pitchFamily="2" charset="-122"/>
                        <a:ea typeface="等线" panose="02010600030101010101" pitchFamily="2" charset="-122"/>
                      </a:endParaRPr>
                    </a:p>
                  </a:txBody>
                  <a:tcPr marL="0" marR="0" marT="0" marB="0" anchor="ctr"/>
                </a:tc>
                <a:tc>
                  <a:txBody>
                    <a:bodyPr/>
                    <a:lstStyle/>
                    <a:p>
                      <a:pPr algn="ctr" fontAlgn="ctr"/>
                      <a:r>
                        <a:rPr lang="en-US" sz="900" u="none" strike="noStrike">
                          <a:effectLst/>
                        </a:rPr>
                        <a:t>150W</a:t>
                      </a:r>
                      <a:endParaRPr lang="en-US" sz="9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ctr"/>
                </a:tc>
                <a:tc>
                  <a:txBody>
                    <a:bodyPr/>
                    <a:lstStyle/>
                    <a:p>
                      <a:pPr algn="ctr" fontAlgn="ctr"/>
                      <a:r>
                        <a:rPr lang="en-US" sz="900" u="none" strike="noStrike" dirty="0">
                          <a:effectLst/>
                        </a:rPr>
                        <a:t>78mm×150.9mm×200mm (</a:t>
                      </a:r>
                      <a:r>
                        <a:rPr lang="zh-CN" altLang="en-US" sz="900" u="none" strike="noStrike" dirty="0">
                          <a:effectLst/>
                        </a:rPr>
                        <a:t>宽</a:t>
                      </a:r>
                      <a:r>
                        <a:rPr lang="en-US" altLang="zh-CN" sz="900" u="none" strike="noStrike" dirty="0">
                          <a:effectLst/>
                        </a:rPr>
                        <a:t>×</a:t>
                      </a:r>
                      <a:r>
                        <a:rPr lang="zh-CN" altLang="en-US" sz="900" u="none" strike="noStrike" dirty="0">
                          <a:effectLst/>
                        </a:rPr>
                        <a:t>高</a:t>
                      </a:r>
                      <a:r>
                        <a:rPr lang="en-US" altLang="zh-CN" sz="900" u="none" strike="noStrike" dirty="0">
                          <a:effectLst/>
                        </a:rPr>
                        <a:t>×</a:t>
                      </a:r>
                      <a:r>
                        <a:rPr lang="zh-CN" altLang="en-US" sz="900" u="none" strike="noStrike" dirty="0">
                          <a:effectLst/>
                        </a:rPr>
                        <a:t>深</a:t>
                      </a:r>
                      <a:r>
                        <a:rPr lang="en-US" altLang="zh-CN" sz="900" u="none" strike="noStrike" dirty="0">
                          <a:effectLst/>
                        </a:rPr>
                        <a:t>)</a:t>
                      </a:r>
                      <a:endParaRPr lang="en-US" altLang="zh-CN" sz="900" b="0" i="0" u="none" strike="noStrike" dirty="0">
                        <a:solidFill>
                          <a:srgbClr val="000000"/>
                        </a:solidFill>
                        <a:effectLst/>
                        <a:latin typeface="等线" panose="02010600030101010101" pitchFamily="2" charset="-122"/>
                        <a:ea typeface="等线" panose="02010600030101010101" pitchFamily="2" charset="-122"/>
                      </a:endParaRPr>
                    </a:p>
                  </a:txBody>
                  <a:tcPr marL="0" marR="0" marT="0" marB="0" anchor="ctr"/>
                </a:tc>
              </a:tr>
              <a:tr h="573102">
                <a:tc>
                  <a:txBody>
                    <a:bodyPr/>
                    <a:lstStyle/>
                    <a:p>
                      <a:pPr algn="ctr" fontAlgn="ctr"/>
                      <a:r>
                        <a:rPr lang="en-US" altLang="zh-CN" sz="900" u="none" strike="noStrike">
                          <a:effectLst/>
                        </a:rPr>
                        <a:t>4</a:t>
                      </a:r>
                      <a:endParaRPr lang="en-US" altLang="zh-CN" sz="9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ctr"/>
                </a:tc>
                <a:tc>
                  <a:txBody>
                    <a:bodyPr/>
                    <a:lstStyle/>
                    <a:p>
                      <a:pPr algn="ctr" fontAlgn="ctr"/>
                      <a:r>
                        <a:rPr lang="en-US" sz="900" u="none" strike="noStrike">
                          <a:effectLst/>
                        </a:rPr>
                        <a:t>M-IWS-BOX76-041</a:t>
                      </a:r>
                      <a:endParaRPr lang="en-US" sz="9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ctr"/>
                </a:tc>
                <a:tc>
                  <a:txBody>
                    <a:bodyPr/>
                    <a:lstStyle/>
                    <a:p>
                      <a:pPr algn="ctr" fontAlgn="ctr"/>
                      <a:r>
                        <a:rPr lang="en-US" sz="900" u="none" strike="noStrike">
                          <a:effectLst/>
                        </a:rPr>
                        <a:t>I7-6700</a:t>
                      </a:r>
                      <a:endParaRPr lang="en-US" sz="9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ctr"/>
                </a:tc>
                <a:tc>
                  <a:txBody>
                    <a:bodyPr/>
                    <a:lstStyle/>
                    <a:p>
                      <a:pPr algn="ctr" fontAlgn="ctr"/>
                      <a:r>
                        <a:rPr lang="en-US" sz="900" u="none" strike="noStrike">
                          <a:effectLst/>
                        </a:rPr>
                        <a:t>8G*2</a:t>
                      </a:r>
                      <a:endParaRPr lang="en-US" sz="9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ctr"/>
                </a:tc>
                <a:tc>
                  <a:txBody>
                    <a:bodyPr/>
                    <a:lstStyle/>
                    <a:p>
                      <a:pPr algn="ctr" fontAlgn="ctr"/>
                      <a:r>
                        <a:rPr lang="en-US" sz="900" u="none" strike="noStrike">
                          <a:effectLst/>
                        </a:rPr>
                        <a:t>64G</a:t>
                      </a:r>
                      <a:endParaRPr lang="en-US" sz="9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ctr"/>
                </a:tc>
                <a:tc>
                  <a:txBody>
                    <a:bodyPr/>
                    <a:lstStyle/>
                    <a:p>
                      <a:pPr algn="ctr" fontAlgn="ctr"/>
                      <a:r>
                        <a:rPr lang="en-US" sz="900" u="none" strike="noStrike">
                          <a:effectLst/>
                        </a:rPr>
                        <a:t>500G</a:t>
                      </a:r>
                      <a:endParaRPr lang="en-US" sz="9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ctr"/>
                </a:tc>
                <a:tc>
                  <a:txBody>
                    <a:bodyPr/>
                    <a:lstStyle/>
                    <a:p>
                      <a:pPr algn="ctr" fontAlgn="ctr"/>
                      <a:r>
                        <a:rPr lang="en-US" sz="900" u="none" strike="noStrike">
                          <a:effectLst/>
                        </a:rPr>
                        <a:t>2+4POE</a:t>
                      </a:r>
                      <a:endParaRPr lang="en-US" sz="9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ctr"/>
                </a:tc>
                <a:tc>
                  <a:txBody>
                    <a:bodyPr/>
                    <a:lstStyle/>
                    <a:p>
                      <a:pPr algn="ctr" fontAlgn="ctr"/>
                      <a:r>
                        <a:rPr lang="zh-CN" altLang="en-US" sz="900" u="none" strike="noStrike">
                          <a:effectLst/>
                        </a:rPr>
                        <a:t>有</a:t>
                      </a:r>
                      <a:endParaRPr lang="zh-CN" altLang="en-US" sz="9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ctr"/>
                </a:tc>
                <a:tc>
                  <a:txBody>
                    <a:bodyPr/>
                    <a:lstStyle/>
                    <a:p>
                      <a:pPr algn="ctr" fontAlgn="ctr"/>
                      <a:r>
                        <a:rPr lang="en-US" sz="900" u="none" strike="noStrike">
                          <a:effectLst/>
                        </a:rPr>
                        <a:t>DVI*1 HDMI*1</a:t>
                      </a:r>
                      <a:endParaRPr lang="en-US" sz="9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ctr"/>
                </a:tc>
                <a:tc>
                  <a:txBody>
                    <a:bodyPr/>
                    <a:lstStyle/>
                    <a:p>
                      <a:pPr algn="ctr" fontAlgn="ctr"/>
                      <a:r>
                        <a:rPr lang="en-US" sz="900" u="none" strike="noStrike">
                          <a:effectLst/>
                        </a:rPr>
                        <a:t>COM*2 USB3.0*4</a:t>
                      </a:r>
                      <a:endParaRPr lang="en-US" sz="9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ctr"/>
                </a:tc>
                <a:tc>
                  <a:txBody>
                    <a:bodyPr/>
                    <a:lstStyle/>
                    <a:p>
                      <a:pPr algn="ctr" fontAlgn="ctr"/>
                      <a:r>
                        <a:rPr lang="zh-CN" altLang="en-US" sz="900" u="none" strike="noStrike" dirty="0">
                          <a:effectLst/>
                        </a:rPr>
                        <a:t>无</a:t>
                      </a:r>
                      <a:endParaRPr lang="zh-CN" altLang="en-US" sz="900" b="0" i="0" u="none" strike="noStrike" dirty="0">
                        <a:solidFill>
                          <a:srgbClr val="000000"/>
                        </a:solidFill>
                        <a:effectLst/>
                        <a:latin typeface="等线" panose="02010600030101010101" pitchFamily="2" charset="-122"/>
                        <a:ea typeface="等线" panose="02010600030101010101" pitchFamily="2" charset="-122"/>
                      </a:endParaRPr>
                    </a:p>
                  </a:txBody>
                  <a:tcPr marL="0" marR="0" marT="0" marB="0" anchor="ctr"/>
                </a:tc>
                <a:tc>
                  <a:txBody>
                    <a:bodyPr/>
                    <a:lstStyle/>
                    <a:p>
                      <a:pPr algn="ctr" fontAlgn="ctr"/>
                      <a:r>
                        <a:rPr lang="en-US" sz="900" u="none" strike="noStrike">
                          <a:effectLst/>
                        </a:rPr>
                        <a:t>120W-150W</a:t>
                      </a:r>
                      <a:endParaRPr lang="en-US" sz="9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ctr"/>
                </a:tc>
                <a:tc>
                  <a:txBody>
                    <a:bodyPr/>
                    <a:lstStyle/>
                    <a:p>
                      <a:pPr algn="ctr" fontAlgn="ctr"/>
                      <a:r>
                        <a:rPr lang="en-US" sz="900" u="none" strike="noStrike">
                          <a:effectLst/>
                        </a:rPr>
                        <a:t>78mm×150.9mm×200mm (</a:t>
                      </a:r>
                      <a:r>
                        <a:rPr lang="zh-CN" altLang="en-US" sz="900" u="none" strike="noStrike">
                          <a:effectLst/>
                        </a:rPr>
                        <a:t>宽</a:t>
                      </a:r>
                      <a:r>
                        <a:rPr lang="en-US" altLang="zh-CN" sz="900" u="none" strike="noStrike">
                          <a:effectLst/>
                        </a:rPr>
                        <a:t>×</a:t>
                      </a:r>
                      <a:r>
                        <a:rPr lang="zh-CN" altLang="en-US" sz="900" u="none" strike="noStrike">
                          <a:effectLst/>
                        </a:rPr>
                        <a:t>高</a:t>
                      </a:r>
                      <a:r>
                        <a:rPr lang="en-US" altLang="zh-CN" sz="900" u="none" strike="noStrike">
                          <a:effectLst/>
                        </a:rPr>
                        <a:t>×</a:t>
                      </a:r>
                      <a:r>
                        <a:rPr lang="zh-CN" altLang="en-US" sz="900" u="none" strike="noStrike">
                          <a:effectLst/>
                        </a:rPr>
                        <a:t>深</a:t>
                      </a:r>
                      <a:r>
                        <a:rPr lang="en-US" altLang="zh-CN" sz="900" u="none" strike="noStrike">
                          <a:effectLst/>
                        </a:rPr>
                        <a:t>)</a:t>
                      </a:r>
                      <a:endParaRPr lang="en-US" altLang="zh-CN" sz="9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ctr"/>
                </a:tc>
              </a:tr>
              <a:tr h="628562">
                <a:tc>
                  <a:txBody>
                    <a:bodyPr/>
                    <a:lstStyle/>
                    <a:p>
                      <a:pPr algn="ctr" fontAlgn="ctr"/>
                      <a:r>
                        <a:rPr lang="en-US" altLang="zh-CN" sz="900" u="none" strike="noStrike">
                          <a:effectLst/>
                        </a:rPr>
                        <a:t>5</a:t>
                      </a:r>
                      <a:endParaRPr lang="en-US" altLang="zh-CN" sz="9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ctr"/>
                </a:tc>
                <a:tc>
                  <a:txBody>
                    <a:bodyPr/>
                    <a:lstStyle/>
                    <a:p>
                      <a:pPr algn="ctr" fontAlgn="ctr"/>
                      <a:r>
                        <a:rPr lang="en-US" sz="900" u="none" strike="noStrike">
                          <a:effectLst/>
                        </a:rPr>
                        <a:t>M-IWS-BOX76-140</a:t>
                      </a:r>
                      <a:endParaRPr lang="en-US" sz="9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ctr"/>
                </a:tc>
                <a:tc>
                  <a:txBody>
                    <a:bodyPr/>
                    <a:lstStyle/>
                    <a:p>
                      <a:pPr algn="ctr" fontAlgn="ctr"/>
                      <a:r>
                        <a:rPr lang="en-US" sz="900" u="none" strike="noStrike">
                          <a:effectLst/>
                        </a:rPr>
                        <a:t>I7-6700</a:t>
                      </a:r>
                      <a:endParaRPr lang="en-US" sz="9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ctr"/>
                </a:tc>
                <a:tc>
                  <a:txBody>
                    <a:bodyPr/>
                    <a:lstStyle/>
                    <a:p>
                      <a:pPr algn="ctr" fontAlgn="ctr"/>
                      <a:r>
                        <a:rPr lang="en-US" sz="900" u="none" strike="noStrike">
                          <a:effectLst/>
                        </a:rPr>
                        <a:t>8G*2</a:t>
                      </a:r>
                      <a:endParaRPr lang="en-US" sz="9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ctr"/>
                </a:tc>
                <a:tc>
                  <a:txBody>
                    <a:bodyPr/>
                    <a:lstStyle/>
                    <a:p>
                      <a:pPr algn="ctr" fontAlgn="ctr"/>
                      <a:r>
                        <a:rPr lang="en-US" sz="900" u="none" strike="noStrike">
                          <a:effectLst/>
                        </a:rPr>
                        <a:t>128G</a:t>
                      </a:r>
                      <a:endParaRPr lang="en-US" sz="9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ctr"/>
                </a:tc>
                <a:tc>
                  <a:txBody>
                    <a:bodyPr/>
                    <a:lstStyle/>
                    <a:p>
                      <a:pPr algn="ctr" fontAlgn="ctr"/>
                      <a:r>
                        <a:rPr lang="en-US" sz="900" u="none" strike="noStrike">
                          <a:effectLst/>
                        </a:rPr>
                        <a:t>500G</a:t>
                      </a:r>
                      <a:endParaRPr lang="en-US" sz="9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ctr"/>
                </a:tc>
                <a:tc>
                  <a:txBody>
                    <a:bodyPr/>
                    <a:lstStyle/>
                    <a:p>
                      <a:pPr algn="ctr" fontAlgn="ctr"/>
                      <a:r>
                        <a:rPr lang="en-US" sz="900" u="none" strike="noStrike">
                          <a:effectLst/>
                        </a:rPr>
                        <a:t>2+4POE</a:t>
                      </a:r>
                      <a:endParaRPr lang="en-US" sz="9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ctr"/>
                </a:tc>
                <a:tc>
                  <a:txBody>
                    <a:bodyPr/>
                    <a:lstStyle/>
                    <a:p>
                      <a:pPr algn="ctr" fontAlgn="ctr"/>
                      <a:r>
                        <a:rPr lang="zh-CN" altLang="en-US" sz="900" u="none" strike="noStrike">
                          <a:effectLst/>
                        </a:rPr>
                        <a:t>无</a:t>
                      </a:r>
                      <a:endParaRPr lang="zh-CN" altLang="en-US" sz="9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ctr"/>
                </a:tc>
                <a:tc>
                  <a:txBody>
                    <a:bodyPr/>
                    <a:lstStyle/>
                    <a:p>
                      <a:pPr algn="ctr" fontAlgn="ctr"/>
                      <a:r>
                        <a:rPr lang="en-US" sz="900" u="none" strike="noStrike">
                          <a:effectLst/>
                        </a:rPr>
                        <a:t>DVI*1 HDMI*1</a:t>
                      </a:r>
                      <a:endParaRPr lang="en-US" sz="9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ctr"/>
                </a:tc>
                <a:tc>
                  <a:txBody>
                    <a:bodyPr/>
                    <a:lstStyle/>
                    <a:p>
                      <a:pPr algn="ctr" fontAlgn="ctr"/>
                      <a:r>
                        <a:rPr lang="en-US" sz="900" u="none" strike="noStrike">
                          <a:effectLst/>
                        </a:rPr>
                        <a:t>COM*2 USB3.0*4</a:t>
                      </a:r>
                      <a:endParaRPr lang="en-US" sz="9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ctr"/>
                </a:tc>
                <a:tc>
                  <a:txBody>
                    <a:bodyPr/>
                    <a:lstStyle/>
                    <a:p>
                      <a:pPr algn="ctr" fontAlgn="ctr"/>
                      <a:r>
                        <a:rPr lang="en-US" sz="900" u="none" strike="noStrike">
                          <a:effectLst/>
                        </a:rPr>
                        <a:t>1 x PCIEx8 </a:t>
                      </a:r>
                      <a:r>
                        <a:rPr lang="zh-CN" altLang="en-US" sz="900" u="none" strike="noStrike">
                          <a:effectLst/>
                        </a:rPr>
                        <a:t>或 </a:t>
                      </a:r>
                      <a:r>
                        <a:rPr lang="en-US" altLang="zh-CN" sz="900" u="none" strike="noStrike">
                          <a:effectLst/>
                        </a:rPr>
                        <a:t>1 </a:t>
                      </a:r>
                      <a:r>
                        <a:rPr lang="en-US" sz="900" u="none" strike="noStrike">
                          <a:effectLst/>
                        </a:rPr>
                        <a:t>x </a:t>
                      </a:r>
                      <a:r>
                        <a:rPr lang="zh-CN" altLang="en-US" sz="900" u="none" strike="noStrike">
                          <a:effectLst/>
                        </a:rPr>
                        <a:t>标准</a:t>
                      </a:r>
                      <a:r>
                        <a:rPr lang="en-US" sz="900" u="none" strike="noStrike">
                          <a:effectLst/>
                        </a:rPr>
                        <a:t>PCI</a:t>
                      </a:r>
                      <a:endParaRPr lang="en-US" sz="9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ctr"/>
                </a:tc>
                <a:tc>
                  <a:txBody>
                    <a:bodyPr/>
                    <a:lstStyle/>
                    <a:p>
                      <a:pPr algn="ctr" fontAlgn="ctr"/>
                      <a:r>
                        <a:rPr lang="en-US" sz="900" u="none" strike="noStrike" dirty="0">
                          <a:effectLst/>
                        </a:rPr>
                        <a:t>150W</a:t>
                      </a:r>
                      <a:endParaRPr lang="en-US" sz="900" b="0" i="0" u="none" strike="noStrike" dirty="0">
                        <a:solidFill>
                          <a:srgbClr val="000000"/>
                        </a:solidFill>
                        <a:effectLst/>
                        <a:latin typeface="等线" panose="02010600030101010101" pitchFamily="2" charset="-122"/>
                        <a:ea typeface="等线" panose="02010600030101010101" pitchFamily="2" charset="-122"/>
                      </a:endParaRPr>
                    </a:p>
                  </a:txBody>
                  <a:tcPr marL="0" marR="0" marT="0" marB="0" anchor="ctr"/>
                </a:tc>
                <a:tc>
                  <a:txBody>
                    <a:bodyPr/>
                    <a:lstStyle/>
                    <a:p>
                      <a:pPr algn="ctr" fontAlgn="ctr"/>
                      <a:r>
                        <a:rPr lang="en-US" sz="900" u="none" strike="noStrike" dirty="0">
                          <a:effectLst/>
                        </a:rPr>
                        <a:t>105mm×150.9mm×200mm (</a:t>
                      </a:r>
                      <a:r>
                        <a:rPr lang="zh-CN" altLang="en-US" sz="900" u="none" strike="noStrike" dirty="0">
                          <a:effectLst/>
                        </a:rPr>
                        <a:t>宽</a:t>
                      </a:r>
                      <a:r>
                        <a:rPr lang="en-US" altLang="zh-CN" sz="900" u="none" strike="noStrike" dirty="0">
                          <a:effectLst/>
                        </a:rPr>
                        <a:t>×</a:t>
                      </a:r>
                      <a:r>
                        <a:rPr lang="zh-CN" altLang="en-US" sz="900" u="none" strike="noStrike" dirty="0">
                          <a:effectLst/>
                        </a:rPr>
                        <a:t>高</a:t>
                      </a:r>
                      <a:r>
                        <a:rPr lang="en-US" altLang="zh-CN" sz="900" u="none" strike="noStrike" dirty="0">
                          <a:effectLst/>
                        </a:rPr>
                        <a:t>×</a:t>
                      </a:r>
                      <a:r>
                        <a:rPr lang="zh-CN" altLang="en-US" sz="900" u="none" strike="noStrike" dirty="0">
                          <a:effectLst/>
                        </a:rPr>
                        <a:t>深</a:t>
                      </a:r>
                      <a:r>
                        <a:rPr lang="en-US" altLang="zh-CN" sz="900" u="none" strike="noStrike" dirty="0">
                          <a:effectLst/>
                        </a:rPr>
                        <a:t>)</a:t>
                      </a:r>
                      <a:endParaRPr lang="en-US" altLang="zh-CN" sz="900" b="0" i="0" u="none" strike="noStrike" dirty="0">
                        <a:solidFill>
                          <a:srgbClr val="000000"/>
                        </a:solidFill>
                        <a:effectLst/>
                        <a:latin typeface="等线" panose="02010600030101010101" pitchFamily="2" charset="-122"/>
                        <a:ea typeface="等线" panose="02010600030101010101" pitchFamily="2" charset="-122"/>
                      </a:endParaRPr>
                    </a:p>
                  </a:txBody>
                  <a:tcPr marL="0" marR="0" marT="0" marB="0" anchor="ctr"/>
                </a:tc>
              </a:tr>
              <a:tr h="573102">
                <a:tc>
                  <a:txBody>
                    <a:bodyPr/>
                    <a:lstStyle/>
                    <a:p>
                      <a:pPr algn="ctr" fontAlgn="ctr"/>
                      <a:r>
                        <a:rPr lang="en-US" altLang="zh-CN" sz="900" u="none" strike="noStrike">
                          <a:effectLst/>
                        </a:rPr>
                        <a:t>6</a:t>
                      </a:r>
                      <a:endParaRPr lang="en-US" altLang="zh-CN" sz="9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ctr"/>
                </a:tc>
                <a:tc>
                  <a:txBody>
                    <a:bodyPr/>
                    <a:lstStyle/>
                    <a:p>
                      <a:pPr algn="ctr" fontAlgn="ctr"/>
                      <a:r>
                        <a:rPr lang="en-US" sz="900" u="none" strike="noStrike">
                          <a:effectLst/>
                        </a:rPr>
                        <a:t>M-IWS-BOX76-141</a:t>
                      </a:r>
                      <a:endParaRPr lang="en-US" sz="9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ctr"/>
                </a:tc>
                <a:tc>
                  <a:txBody>
                    <a:bodyPr/>
                    <a:lstStyle/>
                    <a:p>
                      <a:pPr algn="ctr" fontAlgn="ctr"/>
                      <a:r>
                        <a:rPr lang="en-US" sz="900" u="none" strike="noStrike">
                          <a:effectLst/>
                        </a:rPr>
                        <a:t>I7-6700</a:t>
                      </a:r>
                      <a:endParaRPr lang="en-US" sz="9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ctr"/>
                </a:tc>
                <a:tc>
                  <a:txBody>
                    <a:bodyPr/>
                    <a:lstStyle/>
                    <a:p>
                      <a:pPr algn="ctr" fontAlgn="ctr"/>
                      <a:r>
                        <a:rPr lang="en-US" sz="900" u="none" strike="noStrike">
                          <a:effectLst/>
                        </a:rPr>
                        <a:t>8G*2</a:t>
                      </a:r>
                      <a:endParaRPr lang="en-US" sz="9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ctr"/>
                </a:tc>
                <a:tc>
                  <a:txBody>
                    <a:bodyPr/>
                    <a:lstStyle/>
                    <a:p>
                      <a:pPr algn="ctr" fontAlgn="ctr"/>
                      <a:r>
                        <a:rPr lang="en-US" sz="900" u="none" strike="noStrike">
                          <a:effectLst/>
                        </a:rPr>
                        <a:t>128G</a:t>
                      </a:r>
                      <a:endParaRPr lang="en-US" sz="9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ctr"/>
                </a:tc>
                <a:tc>
                  <a:txBody>
                    <a:bodyPr/>
                    <a:lstStyle/>
                    <a:p>
                      <a:pPr algn="ctr" fontAlgn="ctr"/>
                      <a:r>
                        <a:rPr lang="en-US" sz="900" u="none" strike="noStrike">
                          <a:effectLst/>
                        </a:rPr>
                        <a:t>500G</a:t>
                      </a:r>
                      <a:endParaRPr lang="en-US" sz="9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ctr"/>
                </a:tc>
                <a:tc>
                  <a:txBody>
                    <a:bodyPr/>
                    <a:lstStyle/>
                    <a:p>
                      <a:pPr algn="ctr" fontAlgn="ctr"/>
                      <a:r>
                        <a:rPr lang="en-US" sz="900" u="none" strike="noStrike">
                          <a:effectLst/>
                        </a:rPr>
                        <a:t>2+4POE</a:t>
                      </a:r>
                      <a:endParaRPr lang="en-US" sz="9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ctr"/>
                </a:tc>
                <a:tc>
                  <a:txBody>
                    <a:bodyPr/>
                    <a:lstStyle/>
                    <a:p>
                      <a:pPr algn="ctr" fontAlgn="ctr"/>
                      <a:r>
                        <a:rPr lang="zh-CN" altLang="en-US" sz="900" u="none" strike="noStrike">
                          <a:effectLst/>
                        </a:rPr>
                        <a:t>有</a:t>
                      </a:r>
                      <a:endParaRPr lang="zh-CN" altLang="en-US" sz="9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ctr"/>
                </a:tc>
                <a:tc>
                  <a:txBody>
                    <a:bodyPr/>
                    <a:lstStyle/>
                    <a:p>
                      <a:pPr algn="ctr" fontAlgn="ctr"/>
                      <a:r>
                        <a:rPr lang="en-US" sz="900" u="none" strike="noStrike">
                          <a:effectLst/>
                        </a:rPr>
                        <a:t>DVI*1 HDMI*1</a:t>
                      </a:r>
                      <a:endParaRPr lang="en-US" sz="9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ctr"/>
                </a:tc>
                <a:tc>
                  <a:txBody>
                    <a:bodyPr/>
                    <a:lstStyle/>
                    <a:p>
                      <a:pPr algn="ctr" fontAlgn="ctr"/>
                      <a:r>
                        <a:rPr lang="en-US" sz="900" u="none" strike="noStrike">
                          <a:effectLst/>
                        </a:rPr>
                        <a:t>COM*2 USB3.0*4</a:t>
                      </a:r>
                      <a:endParaRPr lang="en-US" sz="9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ctr"/>
                </a:tc>
                <a:tc>
                  <a:txBody>
                    <a:bodyPr/>
                    <a:lstStyle/>
                    <a:p>
                      <a:pPr algn="ctr" fontAlgn="ctr"/>
                      <a:r>
                        <a:rPr lang="en-US" sz="900" u="none" strike="noStrike">
                          <a:effectLst/>
                        </a:rPr>
                        <a:t>1 x PCIEx8 </a:t>
                      </a:r>
                      <a:r>
                        <a:rPr lang="zh-CN" altLang="en-US" sz="900" u="none" strike="noStrike">
                          <a:effectLst/>
                        </a:rPr>
                        <a:t>或 </a:t>
                      </a:r>
                      <a:r>
                        <a:rPr lang="en-US" altLang="zh-CN" sz="900" u="none" strike="noStrike">
                          <a:effectLst/>
                        </a:rPr>
                        <a:t>1 </a:t>
                      </a:r>
                      <a:r>
                        <a:rPr lang="en-US" sz="900" u="none" strike="noStrike">
                          <a:effectLst/>
                        </a:rPr>
                        <a:t>x </a:t>
                      </a:r>
                      <a:r>
                        <a:rPr lang="zh-CN" altLang="en-US" sz="900" u="none" strike="noStrike">
                          <a:effectLst/>
                        </a:rPr>
                        <a:t>标准</a:t>
                      </a:r>
                      <a:r>
                        <a:rPr lang="en-US" sz="900" u="none" strike="noStrike">
                          <a:effectLst/>
                        </a:rPr>
                        <a:t>PCI</a:t>
                      </a:r>
                      <a:endParaRPr lang="en-US" sz="9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ctr"/>
                </a:tc>
                <a:tc>
                  <a:txBody>
                    <a:bodyPr/>
                    <a:lstStyle/>
                    <a:p>
                      <a:pPr algn="ctr" fontAlgn="ctr"/>
                      <a:r>
                        <a:rPr lang="en-US" sz="900" u="none" strike="noStrike">
                          <a:effectLst/>
                        </a:rPr>
                        <a:t>120W-150W</a:t>
                      </a:r>
                      <a:endParaRPr lang="en-US" sz="900" b="0" i="0" u="none" strike="noStrike">
                        <a:solidFill>
                          <a:srgbClr val="000000"/>
                        </a:solidFill>
                        <a:effectLst/>
                        <a:latin typeface="等线" panose="02010600030101010101" pitchFamily="2" charset="-122"/>
                        <a:ea typeface="等线" panose="02010600030101010101" pitchFamily="2" charset="-122"/>
                      </a:endParaRPr>
                    </a:p>
                  </a:txBody>
                  <a:tcPr marL="0" marR="0" marT="0" marB="0" anchor="ctr"/>
                </a:tc>
                <a:tc>
                  <a:txBody>
                    <a:bodyPr/>
                    <a:lstStyle/>
                    <a:p>
                      <a:pPr algn="ctr" fontAlgn="ctr"/>
                      <a:r>
                        <a:rPr lang="en-US" sz="900" u="none" strike="noStrike" dirty="0">
                          <a:effectLst/>
                        </a:rPr>
                        <a:t>105mm×150.9mm×200mm (</a:t>
                      </a:r>
                      <a:r>
                        <a:rPr lang="zh-CN" altLang="en-US" sz="900" u="none" strike="noStrike" dirty="0">
                          <a:effectLst/>
                        </a:rPr>
                        <a:t>宽</a:t>
                      </a:r>
                      <a:r>
                        <a:rPr lang="en-US" altLang="zh-CN" sz="900" u="none" strike="noStrike" dirty="0">
                          <a:effectLst/>
                        </a:rPr>
                        <a:t>×</a:t>
                      </a:r>
                      <a:r>
                        <a:rPr lang="zh-CN" altLang="en-US" sz="900" u="none" strike="noStrike" dirty="0">
                          <a:effectLst/>
                        </a:rPr>
                        <a:t>高</a:t>
                      </a:r>
                      <a:r>
                        <a:rPr lang="en-US" altLang="zh-CN" sz="900" u="none" strike="noStrike" dirty="0">
                          <a:effectLst/>
                        </a:rPr>
                        <a:t>×</a:t>
                      </a:r>
                      <a:r>
                        <a:rPr lang="zh-CN" altLang="en-US" sz="900" u="none" strike="noStrike" dirty="0">
                          <a:effectLst/>
                        </a:rPr>
                        <a:t>深</a:t>
                      </a:r>
                      <a:r>
                        <a:rPr lang="en-US" altLang="zh-CN" sz="900" u="none" strike="noStrike" dirty="0">
                          <a:effectLst/>
                        </a:rPr>
                        <a:t>)</a:t>
                      </a:r>
                      <a:endParaRPr lang="en-US" altLang="zh-CN" sz="900" b="0" i="0" u="none" strike="noStrike" dirty="0">
                        <a:solidFill>
                          <a:srgbClr val="000000"/>
                        </a:solidFill>
                        <a:effectLst/>
                        <a:latin typeface="等线" panose="02010600030101010101" pitchFamily="2" charset="-122"/>
                        <a:ea typeface="等线" panose="02010600030101010101" pitchFamily="2" charset="-122"/>
                      </a:endParaRPr>
                    </a:p>
                  </a:txBody>
                  <a:tcPr marL="0" marR="0" marT="0" marB="0" anchor="ctr"/>
                </a:tc>
              </a:tr>
            </a:tbl>
          </a:graphicData>
        </a:graphic>
      </p:graphicFrame>
    </p:spTree>
  </p:cSld>
  <p:clrMapOvr>
    <a:masterClrMapping/>
  </p:clrMapOvr>
  <p:timing>
    <p:tnLst>
      <p:par>
        <p:cTn id="1" dur="indefinite" restart="never" nodeType="tmRoot">
          <p:childTnLst>
            <p:audio isNarration="1">
              <p:cMediaNode vol="80000" showWhenStopped="0">
                <p:cTn id="2" fill="hold" display="0">
                  <p:stCondLst>
                    <p:cond delay="indefinite"/>
                  </p:stCondLst>
                  <p:endCondLst>
                    <p:cond evt="onStopAudio" delay="0">
                      <p:tgtEl>
                        <p:sldTgt/>
                      </p:tgtEl>
                    </p:cond>
                  </p:endCondLst>
                </p:cTn>
                <p:tgtEl>
                  <p:spTgt spid="3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74590" y="742702"/>
            <a:ext cx="5877862" cy="443424"/>
            <a:chOff x="774590" y="742702"/>
            <a:chExt cx="5877862" cy="443424"/>
          </a:xfrm>
        </p:grpSpPr>
        <p:sp>
          <p:nvSpPr>
            <p:cNvPr id="4" name="TextBox 7"/>
            <p:cNvSpPr txBox="1"/>
            <p:nvPr/>
          </p:nvSpPr>
          <p:spPr>
            <a:xfrm>
              <a:off x="3043032" y="786016"/>
              <a:ext cx="3609420" cy="400110"/>
            </a:xfrm>
            <a:prstGeom prst="rect">
              <a:avLst/>
            </a:prstGeom>
            <a:noFill/>
          </p:spPr>
          <p:txBody>
            <a:bodyPr wrap="square" rtlCol="0">
              <a:spAutoFit/>
            </a:bodyPr>
            <a:lstStyle/>
            <a:p>
              <a:pPr lvl="0" defTabSz="1219200"/>
              <a:r>
                <a:rPr lang="zh-CN" altLang="en-US" sz="2000" b="1" dirty="0">
                  <a:solidFill>
                    <a:srgbClr val="2D5896"/>
                  </a:solidFill>
                  <a:latin typeface="微软雅黑" panose="020B0503020204020204" pitchFamily="34" charset="-122"/>
                  <a:ea typeface="微软雅黑" panose="020B0503020204020204" pitchFamily="34" charset="-122"/>
                </a:rPr>
                <a:t>产品功能</a:t>
              </a:r>
              <a:endParaRPr lang="zh-CN" altLang="en-US" sz="2000" b="1" dirty="0">
                <a:solidFill>
                  <a:srgbClr val="2D5896"/>
                </a:solidFill>
                <a:latin typeface="微软雅黑" panose="020B0503020204020204" pitchFamily="34" charset="-122"/>
                <a:ea typeface="微软雅黑" panose="020B0503020204020204" pitchFamily="34" charset="-122"/>
              </a:endParaRPr>
            </a:p>
          </p:txBody>
        </p:sp>
        <p:sp>
          <p:nvSpPr>
            <p:cNvPr id="6" name="矩形 5"/>
            <p:cNvSpPr/>
            <p:nvPr/>
          </p:nvSpPr>
          <p:spPr>
            <a:xfrm>
              <a:off x="774590" y="742702"/>
              <a:ext cx="2268442" cy="417358"/>
            </a:xfrm>
            <a:prstGeom prst="rect">
              <a:avLst/>
            </a:prstGeom>
          </p:spPr>
          <p:txBody>
            <a:bodyPr wrap="none">
              <a:spAutoFit/>
            </a:bodyPr>
            <a:lstStyle/>
            <a:p>
              <a:pPr>
                <a:lnSpc>
                  <a:spcPct val="130000"/>
                </a:lnSpc>
                <a:defRPr/>
              </a:pPr>
              <a:r>
                <a:rPr lang="en-US" altLang="zh-CN" b="1" dirty="0">
                  <a:solidFill>
                    <a:srgbClr val="3AB0CE"/>
                  </a:solidFill>
                  <a:latin typeface="微软雅黑" panose="020B0503020204020204" pitchFamily="34" charset="-122"/>
                  <a:ea typeface="微软雅黑" panose="020B0503020204020204" pitchFamily="34" charset="-122"/>
                  <a:cs typeface="+mn-ea"/>
                  <a:sym typeface="+mn-lt"/>
                </a:rPr>
                <a:t>Product Function</a:t>
              </a:r>
              <a:endParaRPr lang="en-US" altLang="zh-CN" b="1" dirty="0">
                <a:solidFill>
                  <a:srgbClr val="3AB0CE"/>
                </a:solidFill>
                <a:latin typeface="微软雅黑" panose="020B0503020204020204" pitchFamily="34" charset="-122"/>
                <a:ea typeface="微软雅黑" panose="020B0503020204020204" pitchFamily="34" charset="-122"/>
                <a:cs typeface="+mn-ea"/>
                <a:sym typeface="+mn-lt"/>
              </a:endParaRPr>
            </a:p>
          </p:txBody>
        </p:sp>
      </p:grpSp>
      <p:pic>
        <p:nvPicPr>
          <p:cNvPr id="34" name="图片 33"/>
          <p:cNvPicPr>
            <a:picLocks noChangeAspect="1"/>
          </p:cNvPicPr>
          <p:nvPr/>
        </p:nvPicPr>
        <p:blipFill>
          <a:blip r:embed="rId1" cstate="hqprint">
            <a:extLst>
              <a:ext uri="{28A0092B-C50C-407E-A947-70E740481C1C}">
                <a14:useLocalDpi xmlns:a14="http://schemas.microsoft.com/office/drawing/2010/main" val="0"/>
              </a:ext>
            </a:extLst>
          </a:blip>
          <a:stretch>
            <a:fillRect/>
          </a:stretch>
        </p:blipFill>
        <p:spPr>
          <a:xfrm>
            <a:off x="4438165" y="1773388"/>
            <a:ext cx="1962633" cy="4557191"/>
          </a:xfrm>
          <a:prstGeom prst="rect">
            <a:avLst/>
          </a:prstGeom>
        </p:spPr>
      </p:pic>
      <p:cxnSp>
        <p:nvCxnSpPr>
          <p:cNvPr id="12" name="肘形连接符 11"/>
          <p:cNvCxnSpPr>
            <a:stCxn id="34" idx="0"/>
            <a:endCxn id="83" idx="2"/>
          </p:cNvCxnSpPr>
          <p:nvPr/>
        </p:nvCxnSpPr>
        <p:spPr>
          <a:xfrm rot="16200000" flipV="1">
            <a:off x="5301695" y="1655600"/>
            <a:ext cx="235574" cy="1"/>
          </a:xfrm>
          <a:prstGeom prst="bentConnector3">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4600575" y="2914650"/>
            <a:ext cx="1120301" cy="5715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7" name="组合 86"/>
          <p:cNvGrpSpPr/>
          <p:nvPr/>
        </p:nvGrpSpPr>
        <p:grpSpPr>
          <a:xfrm>
            <a:off x="1998468" y="2814637"/>
            <a:ext cx="2153834" cy="771526"/>
            <a:chOff x="1998468" y="2814637"/>
            <a:chExt cx="2153834" cy="771526"/>
          </a:xfrm>
        </p:grpSpPr>
        <p:pic>
          <p:nvPicPr>
            <p:cNvPr id="1026" name="Picture 2" descr="查看源图像"/>
            <p:cNvPicPr>
              <a:picLocks noChangeAspect="1" noChangeArrowheads="1"/>
            </p:cNvPicPr>
            <p:nvPr/>
          </p:nvPicPr>
          <p:blipFill rotWithShape="1">
            <a:blip r:embed="rId2" cstate="hqprint">
              <a:extLst>
                <a:ext uri="{28A0092B-C50C-407E-A947-70E740481C1C}">
                  <a14:useLocalDpi xmlns:a14="http://schemas.microsoft.com/office/drawing/2010/main" val="0"/>
                </a:ext>
              </a:extLst>
            </a:blip>
            <a:srcRect l="8748" t="17297" r="5518" b="8820"/>
            <a:stretch>
              <a:fillRect/>
            </a:stretch>
          </p:blipFill>
          <p:spPr bwMode="auto">
            <a:xfrm>
              <a:off x="1998468" y="2814637"/>
              <a:ext cx="1044564" cy="771526"/>
            </a:xfrm>
            <a:prstGeom prst="rect">
              <a:avLst/>
            </a:prstGeom>
            <a:noFill/>
            <a:extLst>
              <a:ext uri="{909E8E84-426E-40DD-AFC4-6F175D3DCCD1}">
                <a14:hiddenFill xmlns:a14="http://schemas.microsoft.com/office/drawing/2010/main">
                  <a:solidFill>
                    <a:srgbClr val="FFFFFF"/>
                  </a:solidFill>
                </a14:hiddenFill>
              </a:ext>
            </a:extLst>
          </p:spPr>
        </p:pic>
        <p:sp>
          <p:nvSpPr>
            <p:cNvPr id="22" name="文本框 21"/>
            <p:cNvSpPr txBox="1"/>
            <p:nvPr/>
          </p:nvSpPr>
          <p:spPr>
            <a:xfrm>
              <a:off x="3061939" y="2850445"/>
              <a:ext cx="1090363" cy="338554"/>
            </a:xfrm>
            <a:prstGeom prst="rect">
              <a:avLst/>
            </a:prstGeom>
            <a:noFill/>
          </p:spPr>
          <p:txBody>
            <a:bodyPr wrap="none" rtlCol="0">
              <a:spAutoFit/>
            </a:bodyPr>
            <a:lstStyle/>
            <a:p>
              <a:r>
                <a:rPr lang="en-US" altLang="zh-CN" sz="1600" dirty="0">
                  <a:latin typeface="+mn-ea"/>
                </a:rPr>
                <a:t>RS232/485</a:t>
              </a:r>
              <a:endParaRPr lang="zh-CN" altLang="en-US" sz="1600" dirty="0">
                <a:latin typeface="+mn-ea"/>
              </a:endParaRPr>
            </a:p>
          </p:txBody>
        </p:sp>
      </p:grpSp>
      <p:cxnSp>
        <p:nvCxnSpPr>
          <p:cNvPr id="25" name="直接连接符 24"/>
          <p:cNvCxnSpPr>
            <a:stCxn id="16" idx="1"/>
            <a:endCxn id="1026" idx="3"/>
          </p:cNvCxnSpPr>
          <p:nvPr/>
        </p:nvCxnSpPr>
        <p:spPr>
          <a:xfrm flipH="1">
            <a:off x="3043032" y="3200400"/>
            <a:ext cx="1557543" cy="0"/>
          </a:xfrm>
          <a:prstGeom prst="line">
            <a:avLst/>
          </a:prstGeom>
          <a:ln>
            <a:solidFill>
              <a:srgbClr val="00B050"/>
            </a:solidFill>
          </a:ln>
        </p:spPr>
        <p:style>
          <a:lnRef idx="1">
            <a:schemeClr val="dk1"/>
          </a:lnRef>
          <a:fillRef idx="0">
            <a:schemeClr val="dk1"/>
          </a:fillRef>
          <a:effectRef idx="0">
            <a:schemeClr val="dk1"/>
          </a:effectRef>
          <a:fontRef idx="minor">
            <a:schemeClr val="tx1"/>
          </a:fontRef>
        </p:style>
      </p:cxnSp>
      <p:sp>
        <p:nvSpPr>
          <p:cNvPr id="32" name="矩形 31"/>
          <p:cNvSpPr/>
          <p:nvPr/>
        </p:nvSpPr>
        <p:spPr>
          <a:xfrm>
            <a:off x="4729122" y="3501912"/>
            <a:ext cx="434975" cy="1012938"/>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3" name="直接连接符 32"/>
          <p:cNvCxnSpPr>
            <a:stCxn id="32" idx="1"/>
            <a:endCxn id="1030" idx="3"/>
          </p:cNvCxnSpPr>
          <p:nvPr/>
        </p:nvCxnSpPr>
        <p:spPr>
          <a:xfrm flipH="1">
            <a:off x="3038363" y="4008381"/>
            <a:ext cx="1690759" cy="33676"/>
          </a:xfrm>
          <a:prstGeom prst="line">
            <a:avLst/>
          </a:prstGeom>
          <a:ln>
            <a:solidFill>
              <a:srgbClr val="00B050"/>
            </a:solidFill>
          </a:ln>
        </p:spPr>
        <p:style>
          <a:lnRef idx="1">
            <a:schemeClr val="dk1"/>
          </a:lnRef>
          <a:fillRef idx="0">
            <a:schemeClr val="dk1"/>
          </a:fillRef>
          <a:effectRef idx="0">
            <a:schemeClr val="dk1"/>
          </a:effectRef>
          <a:fontRef idx="minor">
            <a:schemeClr val="tx1"/>
          </a:fontRef>
        </p:style>
      </p:cxnSp>
      <p:grpSp>
        <p:nvGrpSpPr>
          <p:cNvPr id="88" name="组合 87"/>
          <p:cNvGrpSpPr/>
          <p:nvPr/>
        </p:nvGrpSpPr>
        <p:grpSpPr>
          <a:xfrm>
            <a:off x="1986181" y="3656703"/>
            <a:ext cx="2118912" cy="759551"/>
            <a:chOff x="1986181" y="3656703"/>
            <a:chExt cx="2118912" cy="759551"/>
          </a:xfrm>
        </p:grpSpPr>
        <p:pic>
          <p:nvPicPr>
            <p:cNvPr id="1030" name="Picture 6" descr="查看源图像"/>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l="6910" t="18001" r="4422" b="18933"/>
            <a:stretch>
              <a:fillRect/>
            </a:stretch>
          </p:blipFill>
          <p:spPr bwMode="auto">
            <a:xfrm>
              <a:off x="1986181" y="3667860"/>
              <a:ext cx="1052182" cy="748394"/>
            </a:xfrm>
            <a:prstGeom prst="rect">
              <a:avLst/>
            </a:prstGeom>
            <a:noFill/>
            <a:extLst>
              <a:ext uri="{909E8E84-426E-40DD-AFC4-6F175D3DCCD1}">
                <a14:hiddenFill xmlns:a14="http://schemas.microsoft.com/office/drawing/2010/main">
                  <a:solidFill>
                    <a:srgbClr val="FFFFFF"/>
                  </a:solidFill>
                </a14:hiddenFill>
              </a:ext>
            </a:extLst>
          </p:spPr>
        </p:pic>
        <p:sp>
          <p:nvSpPr>
            <p:cNvPr id="39" name="文本框 38"/>
            <p:cNvSpPr txBox="1"/>
            <p:nvPr/>
          </p:nvSpPr>
          <p:spPr>
            <a:xfrm>
              <a:off x="3051599" y="3656703"/>
              <a:ext cx="1053494" cy="338554"/>
            </a:xfrm>
            <a:prstGeom prst="rect">
              <a:avLst/>
            </a:prstGeom>
            <a:noFill/>
          </p:spPr>
          <p:txBody>
            <a:bodyPr wrap="none" rtlCol="0">
              <a:spAutoFit/>
            </a:bodyPr>
            <a:lstStyle/>
            <a:p>
              <a:r>
                <a:rPr lang="en-US" altLang="zh-CN" sz="1600" dirty="0">
                  <a:latin typeface="+mn-ea"/>
                </a:rPr>
                <a:t>PLC/MES</a:t>
              </a:r>
              <a:endParaRPr lang="zh-CN" altLang="en-US" sz="1600" dirty="0">
                <a:latin typeface="+mn-ea"/>
              </a:endParaRPr>
            </a:p>
          </p:txBody>
        </p:sp>
      </p:grpSp>
      <p:sp>
        <p:nvSpPr>
          <p:cNvPr id="40" name="矩形 39"/>
          <p:cNvSpPr/>
          <p:nvPr/>
        </p:nvSpPr>
        <p:spPr>
          <a:xfrm>
            <a:off x="5118089" y="4595643"/>
            <a:ext cx="543571" cy="1058398"/>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1" name="直接连接符 40"/>
          <p:cNvCxnSpPr>
            <a:stCxn id="40" idx="1"/>
            <a:endCxn id="1032" idx="3"/>
          </p:cNvCxnSpPr>
          <p:nvPr/>
        </p:nvCxnSpPr>
        <p:spPr>
          <a:xfrm flipH="1">
            <a:off x="2992838" y="5124842"/>
            <a:ext cx="2125251" cy="6280"/>
          </a:xfrm>
          <a:prstGeom prst="line">
            <a:avLst/>
          </a:prstGeom>
          <a:ln>
            <a:solidFill>
              <a:srgbClr val="00B050"/>
            </a:solidFill>
          </a:ln>
        </p:spPr>
        <p:style>
          <a:lnRef idx="1">
            <a:schemeClr val="dk1"/>
          </a:lnRef>
          <a:fillRef idx="0">
            <a:schemeClr val="dk1"/>
          </a:fillRef>
          <a:effectRef idx="0">
            <a:schemeClr val="dk1"/>
          </a:effectRef>
          <a:fontRef idx="minor">
            <a:schemeClr val="tx1"/>
          </a:fontRef>
        </p:style>
      </p:cxnSp>
      <p:grpSp>
        <p:nvGrpSpPr>
          <p:cNvPr id="91" name="组合 90"/>
          <p:cNvGrpSpPr/>
          <p:nvPr/>
        </p:nvGrpSpPr>
        <p:grpSpPr>
          <a:xfrm>
            <a:off x="1998468" y="4791447"/>
            <a:ext cx="2347275" cy="679349"/>
            <a:chOff x="1998468" y="4791447"/>
            <a:chExt cx="2347275" cy="679349"/>
          </a:xfrm>
        </p:grpSpPr>
        <p:sp>
          <p:nvSpPr>
            <p:cNvPr id="42" name="文本框 41"/>
            <p:cNvSpPr txBox="1"/>
            <p:nvPr/>
          </p:nvSpPr>
          <p:spPr>
            <a:xfrm>
              <a:off x="3061938" y="4811713"/>
              <a:ext cx="1283805" cy="338554"/>
            </a:xfrm>
            <a:prstGeom prst="rect">
              <a:avLst/>
            </a:prstGeom>
            <a:noFill/>
          </p:spPr>
          <p:txBody>
            <a:bodyPr wrap="square" rtlCol="0">
              <a:spAutoFit/>
            </a:bodyPr>
            <a:lstStyle/>
            <a:p>
              <a:r>
                <a:rPr lang="en-US" altLang="zh-CN" sz="1600" dirty="0">
                  <a:latin typeface="+mn-ea"/>
                </a:rPr>
                <a:t>HDMI/DVI</a:t>
              </a:r>
              <a:endParaRPr lang="zh-CN" altLang="en-US" sz="1600" dirty="0">
                <a:latin typeface="+mn-ea"/>
              </a:endParaRPr>
            </a:p>
          </p:txBody>
        </p:sp>
        <p:pic>
          <p:nvPicPr>
            <p:cNvPr id="1032" name="Picture 8" descr="查看源图像"/>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l="16533" t="13312" r="14484" b="23850"/>
            <a:stretch>
              <a:fillRect/>
            </a:stretch>
          </p:blipFill>
          <p:spPr bwMode="auto">
            <a:xfrm>
              <a:off x="1998468" y="4791447"/>
              <a:ext cx="994370" cy="679349"/>
            </a:xfrm>
            <a:prstGeom prst="rect">
              <a:avLst/>
            </a:prstGeom>
            <a:noFill/>
            <a:extLst>
              <a:ext uri="{909E8E84-426E-40DD-AFC4-6F175D3DCCD1}">
                <a14:hiddenFill xmlns:a14="http://schemas.microsoft.com/office/drawing/2010/main">
                  <a:solidFill>
                    <a:srgbClr val="FFFFFF"/>
                  </a:solidFill>
                </a14:hiddenFill>
              </a:ext>
            </a:extLst>
          </p:spPr>
        </p:pic>
      </p:grpSp>
      <p:sp>
        <p:nvSpPr>
          <p:cNvPr id="53" name="矩形 52"/>
          <p:cNvSpPr/>
          <p:nvPr/>
        </p:nvSpPr>
        <p:spPr>
          <a:xfrm>
            <a:off x="4630182" y="5704546"/>
            <a:ext cx="1061085" cy="583003"/>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5" name="直接连接符 54"/>
          <p:cNvCxnSpPr>
            <a:stCxn id="53" idx="1"/>
            <a:endCxn id="1034" idx="3"/>
          </p:cNvCxnSpPr>
          <p:nvPr/>
        </p:nvCxnSpPr>
        <p:spPr>
          <a:xfrm flipH="1">
            <a:off x="3020275" y="5996048"/>
            <a:ext cx="1609907" cy="1696"/>
          </a:xfrm>
          <a:prstGeom prst="line">
            <a:avLst/>
          </a:prstGeom>
          <a:ln>
            <a:solidFill>
              <a:srgbClr val="00B050"/>
            </a:solidFill>
          </a:ln>
        </p:spPr>
        <p:style>
          <a:lnRef idx="1">
            <a:schemeClr val="dk1"/>
          </a:lnRef>
          <a:fillRef idx="0">
            <a:schemeClr val="dk1"/>
          </a:fillRef>
          <a:effectRef idx="0">
            <a:schemeClr val="dk1"/>
          </a:effectRef>
          <a:fontRef idx="minor">
            <a:schemeClr val="tx1"/>
          </a:fontRef>
        </p:style>
      </p:cxnSp>
      <p:grpSp>
        <p:nvGrpSpPr>
          <p:cNvPr id="92" name="组合 91"/>
          <p:cNvGrpSpPr/>
          <p:nvPr/>
        </p:nvGrpSpPr>
        <p:grpSpPr>
          <a:xfrm>
            <a:off x="2157221" y="5638994"/>
            <a:ext cx="2369059" cy="717500"/>
            <a:chOff x="2157221" y="5638994"/>
            <a:chExt cx="2369059" cy="717500"/>
          </a:xfrm>
        </p:grpSpPr>
        <p:pic>
          <p:nvPicPr>
            <p:cNvPr id="1034" name="Picture 10" descr="查看源图像"/>
            <p:cNvPicPr>
              <a:picLocks noChangeAspect="1" noChangeArrowheads="1"/>
            </p:cNvPicPr>
            <p:nvPr/>
          </p:nvPicPr>
          <p:blipFill rotWithShape="1">
            <a:blip r:embed="rId5" cstate="hqprint">
              <a:extLst>
                <a:ext uri="{28A0092B-C50C-407E-A947-70E740481C1C}">
                  <a14:useLocalDpi xmlns:a14="http://schemas.microsoft.com/office/drawing/2010/main" val="0"/>
                </a:ext>
              </a:extLst>
            </a:blip>
            <a:srcRect l="4486" t="13495" r="10450" b="15788"/>
            <a:stretch>
              <a:fillRect/>
            </a:stretch>
          </p:blipFill>
          <p:spPr bwMode="auto">
            <a:xfrm>
              <a:off x="2157221" y="5638994"/>
              <a:ext cx="863054" cy="717500"/>
            </a:xfrm>
            <a:prstGeom prst="rect">
              <a:avLst/>
            </a:prstGeom>
            <a:noFill/>
            <a:extLst>
              <a:ext uri="{909E8E84-426E-40DD-AFC4-6F175D3DCCD1}">
                <a14:hiddenFill xmlns:a14="http://schemas.microsoft.com/office/drawing/2010/main">
                  <a:solidFill>
                    <a:srgbClr val="FFFFFF"/>
                  </a:solidFill>
                </a14:hiddenFill>
              </a:ext>
            </a:extLst>
          </p:spPr>
        </p:pic>
        <p:sp>
          <p:nvSpPr>
            <p:cNvPr id="58" name="文本框 57"/>
            <p:cNvSpPr txBox="1"/>
            <p:nvPr/>
          </p:nvSpPr>
          <p:spPr>
            <a:xfrm>
              <a:off x="3075852" y="5655044"/>
              <a:ext cx="1450428" cy="369332"/>
            </a:xfrm>
            <a:prstGeom prst="rect">
              <a:avLst/>
            </a:prstGeom>
            <a:noFill/>
          </p:spPr>
          <p:txBody>
            <a:bodyPr wrap="square" rtlCol="0">
              <a:spAutoFit/>
            </a:bodyPr>
            <a:lstStyle/>
            <a:p>
              <a:r>
                <a:rPr lang="en-US" altLang="zh-CN" sz="1600" dirty="0">
                  <a:latin typeface="+mn-ea"/>
                </a:rPr>
                <a:t>Dual</a:t>
              </a:r>
              <a:r>
                <a:rPr lang="en-US" altLang="zh-CN" dirty="0"/>
                <a:t> </a:t>
              </a:r>
              <a:r>
                <a:rPr lang="en-US" altLang="zh-CN" sz="1600" dirty="0">
                  <a:latin typeface="+mn-ea"/>
                </a:rPr>
                <a:t>Power</a:t>
              </a:r>
              <a:endParaRPr lang="zh-CN" altLang="en-US" sz="1600" dirty="0">
                <a:latin typeface="+mn-ea"/>
              </a:endParaRPr>
            </a:p>
          </p:txBody>
        </p:sp>
      </p:grpSp>
      <p:sp>
        <p:nvSpPr>
          <p:cNvPr id="60" name="矩形 59"/>
          <p:cNvSpPr/>
          <p:nvPr/>
        </p:nvSpPr>
        <p:spPr>
          <a:xfrm>
            <a:off x="5774631" y="2101892"/>
            <a:ext cx="611344" cy="1758993"/>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2" name="直接连接符 61"/>
          <p:cNvCxnSpPr>
            <a:stCxn id="1036" idx="3"/>
            <a:endCxn id="60" idx="3"/>
          </p:cNvCxnSpPr>
          <p:nvPr/>
        </p:nvCxnSpPr>
        <p:spPr>
          <a:xfrm flipH="1">
            <a:off x="6385975" y="2978110"/>
            <a:ext cx="2157289" cy="3279"/>
          </a:xfrm>
          <a:prstGeom prst="line">
            <a:avLst/>
          </a:prstGeom>
          <a:ln>
            <a:solidFill>
              <a:srgbClr val="00B050"/>
            </a:solidFill>
          </a:ln>
        </p:spPr>
        <p:style>
          <a:lnRef idx="1">
            <a:schemeClr val="dk1"/>
          </a:lnRef>
          <a:fillRef idx="0">
            <a:schemeClr val="dk1"/>
          </a:fillRef>
          <a:effectRef idx="0">
            <a:schemeClr val="dk1"/>
          </a:effectRef>
          <a:fontRef idx="minor">
            <a:schemeClr val="tx1"/>
          </a:fontRef>
        </p:style>
      </p:cxnSp>
      <p:grpSp>
        <p:nvGrpSpPr>
          <p:cNvPr id="93" name="组合 92"/>
          <p:cNvGrpSpPr/>
          <p:nvPr/>
        </p:nvGrpSpPr>
        <p:grpSpPr>
          <a:xfrm>
            <a:off x="6385975" y="2608778"/>
            <a:ext cx="3032776" cy="705274"/>
            <a:chOff x="6385975" y="2608778"/>
            <a:chExt cx="3032776" cy="705274"/>
          </a:xfrm>
        </p:grpSpPr>
        <p:pic>
          <p:nvPicPr>
            <p:cNvPr id="1036" name="Picture 12" descr="查看源图像"/>
            <p:cNvPicPr>
              <a:picLocks noChangeAspect="1" noChangeArrowheads="1"/>
            </p:cNvPicPr>
            <p:nvPr/>
          </p:nvPicPr>
          <p:blipFill rotWithShape="1">
            <a:blip r:embed="rId6" cstate="hqprint">
              <a:extLst>
                <a:ext uri="{28A0092B-C50C-407E-A947-70E740481C1C}">
                  <a14:useLocalDpi xmlns:a14="http://schemas.microsoft.com/office/drawing/2010/main" val="0"/>
                </a:ext>
              </a:extLst>
            </a:blip>
            <a:srcRect l="22483" t="11185" r="14809" b="20824"/>
            <a:stretch>
              <a:fillRect/>
            </a:stretch>
          </p:blipFill>
          <p:spPr bwMode="auto">
            <a:xfrm flipH="1">
              <a:off x="8543264" y="2642167"/>
              <a:ext cx="875487" cy="671885"/>
            </a:xfrm>
            <a:prstGeom prst="rect">
              <a:avLst/>
            </a:prstGeom>
            <a:noFill/>
            <a:extLst>
              <a:ext uri="{909E8E84-426E-40DD-AFC4-6F175D3DCCD1}">
                <a14:hiddenFill xmlns:a14="http://schemas.microsoft.com/office/drawing/2010/main">
                  <a:solidFill>
                    <a:srgbClr val="FFFFFF"/>
                  </a:solidFill>
                </a14:hiddenFill>
              </a:ext>
            </a:extLst>
          </p:spPr>
        </p:pic>
        <p:sp>
          <p:nvSpPr>
            <p:cNvPr id="65" name="文本框 64"/>
            <p:cNvSpPr txBox="1"/>
            <p:nvPr/>
          </p:nvSpPr>
          <p:spPr>
            <a:xfrm>
              <a:off x="6385975" y="2608778"/>
              <a:ext cx="1617751" cy="338554"/>
            </a:xfrm>
            <a:prstGeom prst="rect">
              <a:avLst/>
            </a:prstGeom>
            <a:noFill/>
          </p:spPr>
          <p:txBody>
            <a:bodyPr wrap="none" rtlCol="0">
              <a:spAutoFit/>
            </a:bodyPr>
            <a:lstStyle/>
            <a:p>
              <a:r>
                <a:rPr lang="en-US" altLang="zh-CN" sz="1600" dirty="0">
                  <a:latin typeface="+mn-ea"/>
                </a:rPr>
                <a:t>POE *4 1000Mbs</a:t>
              </a:r>
              <a:endParaRPr lang="zh-CN" altLang="en-US" sz="1600" dirty="0">
                <a:latin typeface="+mn-ea"/>
              </a:endParaRPr>
            </a:p>
          </p:txBody>
        </p:sp>
      </p:grpSp>
      <p:sp>
        <p:nvSpPr>
          <p:cNvPr id="68" name="矩形 67"/>
          <p:cNvSpPr/>
          <p:nvPr/>
        </p:nvSpPr>
        <p:spPr>
          <a:xfrm>
            <a:off x="5749676" y="4025219"/>
            <a:ext cx="611344" cy="1758993"/>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9" name="直接连接符 68"/>
          <p:cNvCxnSpPr/>
          <p:nvPr/>
        </p:nvCxnSpPr>
        <p:spPr>
          <a:xfrm flipH="1" flipV="1">
            <a:off x="6361020" y="5422530"/>
            <a:ext cx="2149877" cy="1"/>
          </a:xfrm>
          <a:prstGeom prst="line">
            <a:avLst/>
          </a:prstGeom>
          <a:ln>
            <a:solidFill>
              <a:srgbClr val="00B050"/>
            </a:solidFill>
          </a:ln>
        </p:spPr>
        <p:style>
          <a:lnRef idx="1">
            <a:schemeClr val="dk1"/>
          </a:lnRef>
          <a:fillRef idx="0">
            <a:schemeClr val="dk1"/>
          </a:fillRef>
          <a:effectRef idx="0">
            <a:schemeClr val="dk1"/>
          </a:effectRef>
          <a:fontRef idx="minor">
            <a:schemeClr val="tx1"/>
          </a:fontRef>
        </p:style>
      </p:cxnSp>
      <p:grpSp>
        <p:nvGrpSpPr>
          <p:cNvPr id="95" name="组合 94"/>
          <p:cNvGrpSpPr/>
          <p:nvPr/>
        </p:nvGrpSpPr>
        <p:grpSpPr>
          <a:xfrm>
            <a:off x="6535979" y="4153259"/>
            <a:ext cx="3108820" cy="2213348"/>
            <a:chOff x="6535979" y="4153259"/>
            <a:chExt cx="3108820" cy="2213348"/>
          </a:xfrm>
        </p:grpSpPr>
        <p:sp>
          <p:nvSpPr>
            <p:cNvPr id="57" name="矩形 56"/>
            <p:cNvSpPr/>
            <p:nvPr/>
          </p:nvSpPr>
          <p:spPr>
            <a:xfrm>
              <a:off x="6535979" y="4811713"/>
              <a:ext cx="1202573" cy="1107996"/>
            </a:xfrm>
            <a:prstGeom prst="rect">
              <a:avLst/>
            </a:prstGeom>
          </p:spPr>
          <p:txBody>
            <a:bodyPr wrap="none">
              <a:spAutoFit/>
            </a:bodyPr>
            <a:lstStyle/>
            <a:p>
              <a:r>
                <a:rPr lang="en-US" altLang="zh-CN" sz="1600" dirty="0">
                  <a:latin typeface="+mn-ea"/>
                </a:rPr>
                <a:t>GPIO*16</a:t>
              </a:r>
              <a:r>
                <a:rPr lang="zh-CN" altLang="en-US" dirty="0">
                  <a:solidFill>
                    <a:srgbClr val="000000"/>
                  </a:solidFill>
                  <a:ea typeface="微软雅黑" panose="020B0503020204020204" pitchFamily="34" charset="-122"/>
                  <a:cs typeface="Times New Roman" panose="02020603050405020304" pitchFamily="18" charset="0"/>
                </a:rPr>
                <a:t>：</a:t>
              </a:r>
              <a:endParaRPr lang="en-US" altLang="zh-CN" dirty="0">
                <a:solidFill>
                  <a:srgbClr val="000000"/>
                </a:solidFill>
                <a:ea typeface="微软雅黑" panose="020B0503020204020204" pitchFamily="34" charset="-122"/>
                <a:cs typeface="Times New Roman" panose="02020603050405020304" pitchFamily="18" charset="0"/>
              </a:endParaRPr>
            </a:p>
            <a:p>
              <a:r>
                <a:rPr lang="en-US" altLang="zh-CN" sz="1600" dirty="0">
                  <a:latin typeface="+mn-ea"/>
                </a:rPr>
                <a:t>DI*8</a:t>
              </a:r>
              <a:endParaRPr lang="en-US" altLang="zh-CN" sz="1600" dirty="0">
                <a:latin typeface="+mn-ea"/>
              </a:endParaRPr>
            </a:p>
            <a:p>
              <a:r>
                <a:rPr lang="en-US" altLang="zh-CN" sz="1600" dirty="0">
                  <a:latin typeface="+mn-ea"/>
                </a:rPr>
                <a:t>DO*8</a:t>
              </a:r>
              <a:endParaRPr lang="en-US" altLang="zh-CN" sz="1600" dirty="0">
                <a:latin typeface="+mn-ea"/>
              </a:endParaRPr>
            </a:p>
            <a:p>
              <a:r>
                <a:rPr lang="en-US" altLang="zh-CN" sz="1600" dirty="0">
                  <a:latin typeface="+mn-ea"/>
                </a:rPr>
                <a:t>CH*4</a:t>
              </a:r>
              <a:endParaRPr lang="zh-CN" altLang="en-US" sz="1600" dirty="0">
                <a:latin typeface="+mn-ea"/>
              </a:endParaRPr>
            </a:p>
          </p:txBody>
        </p:sp>
        <p:pic>
          <p:nvPicPr>
            <p:cNvPr id="63" name="图片 62"/>
            <p:cNvPicPr>
              <a:picLocks noChangeAspect="1"/>
            </p:cNvPicPr>
            <p:nvPr/>
          </p:nvPicPr>
          <p:blipFill>
            <a:blip r:embed="rId7"/>
            <a:stretch>
              <a:fillRect/>
            </a:stretch>
          </p:blipFill>
          <p:spPr>
            <a:xfrm>
              <a:off x="8771822" y="4153259"/>
              <a:ext cx="521881" cy="828620"/>
            </a:xfrm>
            <a:prstGeom prst="rect">
              <a:avLst/>
            </a:prstGeom>
          </p:spPr>
        </p:pic>
        <p:pic>
          <p:nvPicPr>
            <p:cNvPr id="70" name="图片 69"/>
            <p:cNvPicPr>
              <a:picLocks noChangeAspect="1"/>
            </p:cNvPicPr>
            <p:nvPr/>
          </p:nvPicPr>
          <p:blipFill>
            <a:blip r:embed="rId8"/>
            <a:stretch>
              <a:fillRect/>
            </a:stretch>
          </p:blipFill>
          <p:spPr>
            <a:xfrm>
              <a:off x="8771822" y="4904715"/>
              <a:ext cx="462293" cy="777956"/>
            </a:xfrm>
            <a:prstGeom prst="rect">
              <a:avLst/>
            </a:prstGeom>
          </p:spPr>
        </p:pic>
        <p:pic>
          <p:nvPicPr>
            <p:cNvPr id="71" name="图片 70"/>
            <p:cNvPicPr>
              <a:picLocks noChangeAspect="1"/>
            </p:cNvPicPr>
            <p:nvPr/>
          </p:nvPicPr>
          <p:blipFill>
            <a:blip r:embed="rId9"/>
            <a:stretch>
              <a:fillRect/>
            </a:stretch>
          </p:blipFill>
          <p:spPr>
            <a:xfrm>
              <a:off x="8805938" y="5682145"/>
              <a:ext cx="838861" cy="684462"/>
            </a:xfrm>
            <a:prstGeom prst="rect">
              <a:avLst/>
            </a:prstGeom>
          </p:spPr>
        </p:pic>
      </p:grpSp>
      <p:sp>
        <p:nvSpPr>
          <p:cNvPr id="72" name="左大括号 71"/>
          <p:cNvSpPr/>
          <p:nvPr/>
        </p:nvSpPr>
        <p:spPr>
          <a:xfrm>
            <a:off x="8510897" y="4707668"/>
            <a:ext cx="242927" cy="1429724"/>
          </a:xfrm>
          <a:prstGeom prst="leftBrace">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9" name="矩形 78"/>
          <p:cNvSpPr/>
          <p:nvPr/>
        </p:nvSpPr>
        <p:spPr>
          <a:xfrm>
            <a:off x="5179520" y="3518750"/>
            <a:ext cx="434975" cy="1012938"/>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0" name="直接连接符 79"/>
          <p:cNvCxnSpPr/>
          <p:nvPr/>
        </p:nvCxnSpPr>
        <p:spPr>
          <a:xfrm flipH="1" flipV="1">
            <a:off x="5614496" y="3953660"/>
            <a:ext cx="2896401" cy="11270"/>
          </a:xfrm>
          <a:prstGeom prst="line">
            <a:avLst/>
          </a:prstGeom>
          <a:ln>
            <a:solidFill>
              <a:srgbClr val="00B050"/>
            </a:solidFill>
          </a:ln>
        </p:spPr>
        <p:style>
          <a:lnRef idx="1">
            <a:schemeClr val="dk1"/>
          </a:lnRef>
          <a:fillRef idx="0">
            <a:schemeClr val="dk1"/>
          </a:fillRef>
          <a:effectRef idx="0">
            <a:schemeClr val="dk1"/>
          </a:effectRef>
          <a:fontRef idx="minor">
            <a:schemeClr val="tx1"/>
          </a:fontRef>
        </p:style>
      </p:cxnSp>
      <p:grpSp>
        <p:nvGrpSpPr>
          <p:cNvPr id="94" name="组合 93"/>
          <p:cNvGrpSpPr/>
          <p:nvPr/>
        </p:nvGrpSpPr>
        <p:grpSpPr>
          <a:xfrm>
            <a:off x="6553223" y="3577887"/>
            <a:ext cx="3146866" cy="700825"/>
            <a:chOff x="6553223" y="3577887"/>
            <a:chExt cx="3146866" cy="700825"/>
          </a:xfrm>
        </p:grpSpPr>
        <p:sp>
          <p:nvSpPr>
            <p:cNvPr id="81" name="文本框 80"/>
            <p:cNvSpPr txBox="1"/>
            <p:nvPr/>
          </p:nvSpPr>
          <p:spPr>
            <a:xfrm>
              <a:off x="6553223" y="3612573"/>
              <a:ext cx="976549" cy="338554"/>
            </a:xfrm>
            <a:prstGeom prst="rect">
              <a:avLst/>
            </a:prstGeom>
            <a:noFill/>
          </p:spPr>
          <p:txBody>
            <a:bodyPr wrap="none" rtlCol="0">
              <a:spAutoFit/>
            </a:bodyPr>
            <a:lstStyle/>
            <a:p>
              <a:r>
                <a:rPr lang="en-US" altLang="zh-CN" sz="1600" dirty="0">
                  <a:latin typeface="+mn-ea"/>
                </a:rPr>
                <a:t>USB3.0*4</a:t>
              </a:r>
              <a:endParaRPr lang="zh-CN" altLang="en-US" sz="1600" dirty="0">
                <a:latin typeface="+mn-ea"/>
              </a:endParaRPr>
            </a:p>
          </p:txBody>
        </p:sp>
        <p:pic>
          <p:nvPicPr>
            <p:cNvPr id="77" name="图片 76"/>
            <p:cNvPicPr>
              <a:picLocks noChangeAspect="1"/>
            </p:cNvPicPr>
            <p:nvPr/>
          </p:nvPicPr>
          <p:blipFill>
            <a:blip r:embed="rId10"/>
            <a:stretch>
              <a:fillRect/>
            </a:stretch>
          </p:blipFill>
          <p:spPr>
            <a:xfrm>
              <a:off x="8571264" y="3577887"/>
              <a:ext cx="1128825" cy="227250"/>
            </a:xfrm>
            <a:prstGeom prst="rect">
              <a:avLst/>
            </a:prstGeom>
          </p:spPr>
        </p:pic>
        <p:pic>
          <p:nvPicPr>
            <p:cNvPr id="82" name="图片 81"/>
            <p:cNvPicPr>
              <a:picLocks noChangeAspect="1"/>
            </p:cNvPicPr>
            <p:nvPr/>
          </p:nvPicPr>
          <p:blipFill>
            <a:blip r:embed="rId11"/>
            <a:stretch>
              <a:fillRect/>
            </a:stretch>
          </p:blipFill>
          <p:spPr>
            <a:xfrm>
              <a:off x="8571264" y="3938042"/>
              <a:ext cx="733890" cy="340670"/>
            </a:xfrm>
            <a:prstGeom prst="rect">
              <a:avLst/>
            </a:prstGeom>
          </p:spPr>
        </p:pic>
      </p:grpSp>
      <p:sp>
        <p:nvSpPr>
          <p:cNvPr id="89" name="左大括号 88"/>
          <p:cNvSpPr/>
          <p:nvPr/>
        </p:nvSpPr>
        <p:spPr>
          <a:xfrm>
            <a:off x="8506986" y="3696573"/>
            <a:ext cx="57659" cy="505187"/>
          </a:xfrm>
          <a:prstGeom prst="leftBrace">
            <a:avLst>
              <a:gd name="adj1" fmla="val 147135"/>
              <a:gd name="adj2" fmla="val 50000"/>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0" name="矩形 89"/>
          <p:cNvSpPr/>
          <p:nvPr/>
        </p:nvSpPr>
        <p:spPr>
          <a:xfrm>
            <a:off x="1404779" y="1427656"/>
            <a:ext cx="2267273" cy="458908"/>
          </a:xfrm>
          <a:prstGeom prst="rect">
            <a:avLst/>
          </a:prstGeom>
        </p:spPr>
        <p:txBody>
          <a:bodyPr wrap="square">
            <a:spAutoFit/>
          </a:bodyPr>
          <a:lstStyle/>
          <a:p>
            <a:pPr indent="720090" algn="just">
              <a:lnSpc>
                <a:spcPct val="150000"/>
              </a:lnSpc>
            </a:pPr>
            <a:r>
              <a:rPr lang="zh-CN" altLang="en-US" b="1" dirty="0">
                <a:solidFill>
                  <a:srgbClr val="8B8B8C"/>
                </a:solidFill>
                <a:latin typeface="微软雅黑" panose="020B0503020204020204" pitchFamily="34" charset="-122"/>
                <a:ea typeface="微软雅黑" panose="020B0503020204020204" pitchFamily="34" charset="-122"/>
              </a:rPr>
              <a:t>硬件接口</a:t>
            </a:r>
            <a:endParaRPr lang="en-US" altLang="zh-CN" b="1" dirty="0">
              <a:solidFill>
                <a:srgbClr val="8B8B8C"/>
              </a:solidFill>
              <a:latin typeface="微软雅黑" panose="020B0503020204020204" pitchFamily="34" charset="-122"/>
              <a:ea typeface="微软雅黑" panose="020B0503020204020204" pitchFamily="34" charset="-122"/>
            </a:endParaRPr>
          </a:p>
        </p:txBody>
      </p:sp>
      <p:grpSp>
        <p:nvGrpSpPr>
          <p:cNvPr id="86" name="组合 85"/>
          <p:cNvGrpSpPr/>
          <p:nvPr/>
        </p:nvGrpSpPr>
        <p:grpSpPr>
          <a:xfrm>
            <a:off x="5037694" y="678794"/>
            <a:ext cx="2245676" cy="859020"/>
            <a:chOff x="5037694" y="678794"/>
            <a:chExt cx="2245676" cy="859020"/>
          </a:xfrm>
        </p:grpSpPr>
        <p:sp>
          <p:nvSpPr>
            <p:cNvPr id="15" name="文本框 14"/>
            <p:cNvSpPr txBox="1"/>
            <p:nvPr/>
          </p:nvSpPr>
          <p:spPr>
            <a:xfrm>
              <a:off x="5691267" y="869406"/>
              <a:ext cx="1592103" cy="338554"/>
            </a:xfrm>
            <a:prstGeom prst="rect">
              <a:avLst/>
            </a:prstGeom>
            <a:noFill/>
          </p:spPr>
          <p:txBody>
            <a:bodyPr wrap="none" rtlCol="0">
              <a:spAutoFit/>
            </a:bodyPr>
            <a:lstStyle/>
            <a:p>
              <a:r>
                <a:rPr lang="en-US" altLang="zh-CN" sz="1600" dirty="0">
                  <a:latin typeface="+mn-ea"/>
                </a:rPr>
                <a:t>M-IWS</a:t>
              </a:r>
              <a:r>
                <a:rPr lang="zh-CN" altLang="en-US" sz="1600" dirty="0">
                  <a:latin typeface="+mn-ea"/>
                </a:rPr>
                <a:t>视觉平台</a:t>
              </a:r>
              <a:endParaRPr lang="zh-CN" altLang="en-US" sz="1600" dirty="0">
                <a:latin typeface="+mn-ea"/>
              </a:endParaRPr>
            </a:p>
          </p:txBody>
        </p:sp>
        <p:pic>
          <p:nvPicPr>
            <p:cNvPr id="83" name="图片 82"/>
            <p:cNvPicPr>
              <a:picLocks noChangeAspect="1"/>
            </p:cNvPicPr>
            <p:nvPr/>
          </p:nvPicPr>
          <p:blipFill>
            <a:blip r:embed="rId12"/>
            <a:stretch>
              <a:fillRect/>
            </a:stretch>
          </p:blipFill>
          <p:spPr>
            <a:xfrm>
              <a:off x="5037694" y="678794"/>
              <a:ext cx="763573" cy="859020"/>
            </a:xfrm>
            <a:prstGeom prst="rect">
              <a:avLst/>
            </a:prstGeom>
          </p:spPr>
        </p:pic>
      </p:grpSp>
      <p:pic>
        <p:nvPicPr>
          <p:cNvPr id="85" name="音频 84">
            <a:hlinkClick r:id="" action="ppaction://media"/>
          </p:cNvPr>
          <p:cNvPicPr>
            <a:picLocks noChangeAspect="1"/>
          </p:cNvPicPr>
          <p:nvPr>
            <a:audioFile r:link="rId13"/>
            <p:extLst>
              <p:ext uri="{DAA4B4D4-6D71-4841-9C94-3DE7FCFB9230}">
                <p14:media xmlns:p14="http://schemas.microsoft.com/office/powerpoint/2010/main" r:embed="rId14"/>
              </p:ext>
            </p:extLst>
          </p:nvPr>
        </p:nvPicPr>
        <p:blipFill>
          <a:blip r:embed="rId15"/>
          <a:stretch>
            <a:fillRect/>
          </a:stretch>
        </p:blipFill>
        <p:spPr>
          <a:xfrm>
            <a:off x="11366500" y="60325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50"/>
                                  </p:iterate>
                                  <p:childTnLst>
                                    <p:set>
                                      <p:cBhvr>
                                        <p:cTn id="6" dur="1" fill="hold">
                                          <p:stCondLst>
                                            <p:cond delay="0"/>
                                          </p:stCondLst>
                                        </p:cTn>
                                        <p:tgtEl>
                                          <p:spTgt spid="90"/>
                                        </p:tgtEl>
                                        <p:attrNameLst>
                                          <p:attrName>style.visibility</p:attrName>
                                        </p:attrNameLst>
                                      </p:cBhvr>
                                      <p:to>
                                        <p:strVal val="visible"/>
                                      </p:to>
                                    </p:set>
                                  </p:childTnLst>
                                </p:cTn>
                              </p:par>
                            </p:childTnLst>
                          </p:cTn>
                        </p:par>
                        <p:par>
                          <p:cTn id="7" fill="hold">
                            <p:stCondLst>
                              <p:cond delay="200"/>
                            </p:stCondLst>
                            <p:childTnLst>
                              <p:par>
                                <p:cTn id="8" presetID="14" presetClass="entr" presetSubtype="10" fill="hold" nodeType="afterEffect">
                                  <p:stCondLst>
                                    <p:cond delay="500"/>
                                  </p:stCondLst>
                                  <p:childTnLst>
                                    <p:set>
                                      <p:cBhvr>
                                        <p:cTn id="9" dur="1" fill="hold">
                                          <p:stCondLst>
                                            <p:cond delay="0"/>
                                          </p:stCondLst>
                                        </p:cTn>
                                        <p:tgtEl>
                                          <p:spTgt spid="86"/>
                                        </p:tgtEl>
                                        <p:attrNameLst>
                                          <p:attrName>style.visibility</p:attrName>
                                        </p:attrNameLst>
                                      </p:cBhvr>
                                      <p:to>
                                        <p:strVal val="visible"/>
                                      </p:to>
                                    </p:set>
                                    <p:animEffect transition="in" filter="randombar(horizontal)">
                                      <p:cBhvr>
                                        <p:cTn id="10" dur="1000"/>
                                        <p:tgtEl>
                                          <p:spTgt spid="86"/>
                                        </p:tgtEl>
                                      </p:cBhvr>
                                    </p:animEffect>
                                  </p:childTnLst>
                                </p:cTn>
                              </p:par>
                            </p:childTnLst>
                          </p:cTn>
                        </p:par>
                        <p:par>
                          <p:cTn id="11" fill="hold">
                            <p:stCondLst>
                              <p:cond delay="1700"/>
                            </p:stCondLst>
                            <p:childTnLst>
                              <p:par>
                                <p:cTn id="12" presetID="14" presetClass="entr" presetSubtype="10" fill="hold" nodeType="afterEffect">
                                  <p:stCondLst>
                                    <p:cond delay="500"/>
                                  </p:stCondLst>
                                  <p:childTnLst>
                                    <p:set>
                                      <p:cBhvr>
                                        <p:cTn id="13" dur="1" fill="hold">
                                          <p:stCondLst>
                                            <p:cond delay="0"/>
                                          </p:stCondLst>
                                        </p:cTn>
                                        <p:tgtEl>
                                          <p:spTgt spid="87"/>
                                        </p:tgtEl>
                                        <p:attrNameLst>
                                          <p:attrName>style.visibility</p:attrName>
                                        </p:attrNameLst>
                                      </p:cBhvr>
                                      <p:to>
                                        <p:strVal val="visible"/>
                                      </p:to>
                                    </p:set>
                                    <p:animEffect transition="in" filter="randombar(horizontal)">
                                      <p:cBhvr>
                                        <p:cTn id="14" dur="1000"/>
                                        <p:tgtEl>
                                          <p:spTgt spid="87"/>
                                        </p:tgtEl>
                                      </p:cBhvr>
                                    </p:animEffect>
                                  </p:childTnLst>
                                </p:cTn>
                              </p:par>
                            </p:childTnLst>
                          </p:cTn>
                        </p:par>
                        <p:par>
                          <p:cTn id="15" fill="hold">
                            <p:stCondLst>
                              <p:cond delay="3200"/>
                            </p:stCondLst>
                            <p:childTnLst>
                              <p:par>
                                <p:cTn id="16" presetID="14" presetClass="entr" presetSubtype="10" fill="hold" nodeType="afterEffect">
                                  <p:stCondLst>
                                    <p:cond delay="500"/>
                                  </p:stCondLst>
                                  <p:childTnLst>
                                    <p:set>
                                      <p:cBhvr>
                                        <p:cTn id="17" dur="1" fill="hold">
                                          <p:stCondLst>
                                            <p:cond delay="0"/>
                                          </p:stCondLst>
                                        </p:cTn>
                                        <p:tgtEl>
                                          <p:spTgt spid="88"/>
                                        </p:tgtEl>
                                        <p:attrNameLst>
                                          <p:attrName>style.visibility</p:attrName>
                                        </p:attrNameLst>
                                      </p:cBhvr>
                                      <p:to>
                                        <p:strVal val="visible"/>
                                      </p:to>
                                    </p:set>
                                    <p:animEffect transition="in" filter="randombar(horizontal)">
                                      <p:cBhvr>
                                        <p:cTn id="18" dur="1000"/>
                                        <p:tgtEl>
                                          <p:spTgt spid="88"/>
                                        </p:tgtEl>
                                      </p:cBhvr>
                                    </p:animEffect>
                                  </p:childTnLst>
                                </p:cTn>
                              </p:par>
                            </p:childTnLst>
                          </p:cTn>
                        </p:par>
                        <p:par>
                          <p:cTn id="19" fill="hold">
                            <p:stCondLst>
                              <p:cond delay="4700"/>
                            </p:stCondLst>
                            <p:childTnLst>
                              <p:par>
                                <p:cTn id="20" presetID="14" presetClass="entr" presetSubtype="10" fill="hold" nodeType="afterEffect">
                                  <p:stCondLst>
                                    <p:cond delay="500"/>
                                  </p:stCondLst>
                                  <p:childTnLst>
                                    <p:set>
                                      <p:cBhvr>
                                        <p:cTn id="21" dur="1" fill="hold">
                                          <p:stCondLst>
                                            <p:cond delay="0"/>
                                          </p:stCondLst>
                                        </p:cTn>
                                        <p:tgtEl>
                                          <p:spTgt spid="91"/>
                                        </p:tgtEl>
                                        <p:attrNameLst>
                                          <p:attrName>style.visibility</p:attrName>
                                        </p:attrNameLst>
                                      </p:cBhvr>
                                      <p:to>
                                        <p:strVal val="visible"/>
                                      </p:to>
                                    </p:set>
                                    <p:animEffect transition="in" filter="randombar(horizontal)">
                                      <p:cBhvr>
                                        <p:cTn id="22" dur="1000"/>
                                        <p:tgtEl>
                                          <p:spTgt spid="91"/>
                                        </p:tgtEl>
                                      </p:cBhvr>
                                    </p:animEffect>
                                  </p:childTnLst>
                                </p:cTn>
                              </p:par>
                            </p:childTnLst>
                          </p:cTn>
                        </p:par>
                        <p:par>
                          <p:cTn id="23" fill="hold">
                            <p:stCondLst>
                              <p:cond delay="6200"/>
                            </p:stCondLst>
                            <p:childTnLst>
                              <p:par>
                                <p:cTn id="24" presetID="14" presetClass="entr" presetSubtype="10" fill="hold" nodeType="afterEffect">
                                  <p:stCondLst>
                                    <p:cond delay="500"/>
                                  </p:stCondLst>
                                  <p:childTnLst>
                                    <p:set>
                                      <p:cBhvr>
                                        <p:cTn id="25" dur="1" fill="hold">
                                          <p:stCondLst>
                                            <p:cond delay="0"/>
                                          </p:stCondLst>
                                        </p:cTn>
                                        <p:tgtEl>
                                          <p:spTgt spid="92"/>
                                        </p:tgtEl>
                                        <p:attrNameLst>
                                          <p:attrName>style.visibility</p:attrName>
                                        </p:attrNameLst>
                                      </p:cBhvr>
                                      <p:to>
                                        <p:strVal val="visible"/>
                                      </p:to>
                                    </p:set>
                                    <p:animEffect transition="in" filter="randombar(horizontal)">
                                      <p:cBhvr>
                                        <p:cTn id="26" dur="1000"/>
                                        <p:tgtEl>
                                          <p:spTgt spid="92"/>
                                        </p:tgtEl>
                                      </p:cBhvr>
                                    </p:animEffect>
                                  </p:childTnLst>
                                </p:cTn>
                              </p:par>
                            </p:childTnLst>
                          </p:cTn>
                        </p:par>
                        <p:par>
                          <p:cTn id="27" fill="hold">
                            <p:stCondLst>
                              <p:cond delay="7700"/>
                            </p:stCondLst>
                            <p:childTnLst>
                              <p:par>
                                <p:cTn id="28" presetID="14" presetClass="entr" presetSubtype="10" fill="hold" nodeType="afterEffect">
                                  <p:stCondLst>
                                    <p:cond delay="500"/>
                                  </p:stCondLst>
                                  <p:childTnLst>
                                    <p:set>
                                      <p:cBhvr>
                                        <p:cTn id="29" dur="1" fill="hold">
                                          <p:stCondLst>
                                            <p:cond delay="0"/>
                                          </p:stCondLst>
                                        </p:cTn>
                                        <p:tgtEl>
                                          <p:spTgt spid="93"/>
                                        </p:tgtEl>
                                        <p:attrNameLst>
                                          <p:attrName>style.visibility</p:attrName>
                                        </p:attrNameLst>
                                      </p:cBhvr>
                                      <p:to>
                                        <p:strVal val="visible"/>
                                      </p:to>
                                    </p:set>
                                    <p:animEffect transition="in" filter="randombar(horizontal)">
                                      <p:cBhvr>
                                        <p:cTn id="30" dur="1000"/>
                                        <p:tgtEl>
                                          <p:spTgt spid="93"/>
                                        </p:tgtEl>
                                      </p:cBhvr>
                                    </p:animEffect>
                                  </p:childTnLst>
                                </p:cTn>
                              </p:par>
                            </p:childTnLst>
                          </p:cTn>
                        </p:par>
                        <p:par>
                          <p:cTn id="31" fill="hold">
                            <p:stCondLst>
                              <p:cond delay="9200"/>
                            </p:stCondLst>
                            <p:childTnLst>
                              <p:par>
                                <p:cTn id="32" presetID="14" presetClass="entr" presetSubtype="10" fill="hold" nodeType="afterEffect">
                                  <p:stCondLst>
                                    <p:cond delay="500"/>
                                  </p:stCondLst>
                                  <p:childTnLst>
                                    <p:set>
                                      <p:cBhvr>
                                        <p:cTn id="33" dur="1" fill="hold">
                                          <p:stCondLst>
                                            <p:cond delay="0"/>
                                          </p:stCondLst>
                                        </p:cTn>
                                        <p:tgtEl>
                                          <p:spTgt spid="94"/>
                                        </p:tgtEl>
                                        <p:attrNameLst>
                                          <p:attrName>style.visibility</p:attrName>
                                        </p:attrNameLst>
                                      </p:cBhvr>
                                      <p:to>
                                        <p:strVal val="visible"/>
                                      </p:to>
                                    </p:set>
                                    <p:animEffect transition="in" filter="randombar(horizontal)">
                                      <p:cBhvr>
                                        <p:cTn id="34" dur="1000"/>
                                        <p:tgtEl>
                                          <p:spTgt spid="94"/>
                                        </p:tgtEl>
                                      </p:cBhvr>
                                    </p:animEffect>
                                  </p:childTnLst>
                                </p:cTn>
                              </p:par>
                            </p:childTnLst>
                          </p:cTn>
                        </p:par>
                        <p:par>
                          <p:cTn id="35" fill="hold">
                            <p:stCondLst>
                              <p:cond delay="10700"/>
                            </p:stCondLst>
                            <p:childTnLst>
                              <p:par>
                                <p:cTn id="36" presetID="14" presetClass="entr" presetSubtype="10" fill="hold" nodeType="afterEffect">
                                  <p:stCondLst>
                                    <p:cond delay="500"/>
                                  </p:stCondLst>
                                  <p:childTnLst>
                                    <p:set>
                                      <p:cBhvr>
                                        <p:cTn id="37" dur="1" fill="hold">
                                          <p:stCondLst>
                                            <p:cond delay="0"/>
                                          </p:stCondLst>
                                        </p:cTn>
                                        <p:tgtEl>
                                          <p:spTgt spid="95"/>
                                        </p:tgtEl>
                                        <p:attrNameLst>
                                          <p:attrName>style.visibility</p:attrName>
                                        </p:attrNameLst>
                                      </p:cBhvr>
                                      <p:to>
                                        <p:strVal val="visible"/>
                                      </p:to>
                                    </p:set>
                                    <p:animEffect transition="in" filter="randombar(horizontal)">
                                      <p:cBhvr>
                                        <p:cTn id="38" dur="10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9" fill="hold" display="0">
                  <p:stCondLst>
                    <p:cond delay="indefinite"/>
                  </p:stCondLst>
                  <p:endCondLst>
                    <p:cond evt="onStopAudio" delay="0">
                      <p:tgtEl>
                        <p:sldTgt/>
                      </p:tgtEl>
                    </p:cond>
                  </p:endCondLst>
                </p:cTn>
                <p:tgtEl>
                  <p:spTgt spid="85"/>
                </p:tgtEl>
              </p:cMediaNode>
            </p:audio>
          </p:childTnLst>
        </p:cTn>
      </p:par>
    </p:tnLst>
    <p:bldLst>
      <p:bldP spid="9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774590" y="742702"/>
            <a:ext cx="6295926" cy="417358"/>
            <a:chOff x="774590" y="742702"/>
            <a:chExt cx="6295926" cy="417358"/>
          </a:xfrm>
        </p:grpSpPr>
        <p:sp>
          <p:nvSpPr>
            <p:cNvPr id="6" name="TextBox 7"/>
            <p:cNvSpPr txBox="1"/>
            <p:nvPr/>
          </p:nvSpPr>
          <p:spPr>
            <a:xfrm>
              <a:off x="3461096" y="744456"/>
              <a:ext cx="3609420" cy="400110"/>
            </a:xfrm>
            <a:prstGeom prst="rect">
              <a:avLst/>
            </a:prstGeom>
            <a:noFill/>
          </p:spPr>
          <p:txBody>
            <a:bodyPr wrap="square" rtlCol="0">
              <a:spAutoFit/>
            </a:bodyPr>
            <a:lstStyle/>
            <a:p>
              <a:r>
                <a:rPr lang="zh-CN" altLang="en-US" sz="2000" b="1" dirty="0">
                  <a:solidFill>
                    <a:srgbClr val="2E5896"/>
                  </a:solidFill>
                  <a:latin typeface="微软雅黑" panose="020B0503020204020204" pitchFamily="34" charset="-122"/>
                  <a:ea typeface="微软雅黑" panose="020B0503020204020204" pitchFamily="34" charset="-122"/>
                </a:rPr>
                <a:t>应用场景</a:t>
              </a:r>
              <a:endParaRPr lang="zh-CN" altLang="en-US" sz="2000" b="1" dirty="0">
                <a:solidFill>
                  <a:srgbClr val="2E5896"/>
                </a:solidFill>
                <a:latin typeface="微软雅黑" panose="020B0503020204020204" pitchFamily="34" charset="-122"/>
                <a:ea typeface="微软雅黑" panose="020B0503020204020204" pitchFamily="34" charset="-122"/>
              </a:endParaRPr>
            </a:p>
          </p:txBody>
        </p:sp>
        <p:sp>
          <p:nvSpPr>
            <p:cNvPr id="7" name="矩形 6"/>
            <p:cNvSpPr/>
            <p:nvPr/>
          </p:nvSpPr>
          <p:spPr>
            <a:xfrm>
              <a:off x="774590" y="742702"/>
              <a:ext cx="2542491" cy="417358"/>
            </a:xfrm>
            <a:prstGeom prst="rect">
              <a:avLst/>
            </a:prstGeom>
          </p:spPr>
          <p:txBody>
            <a:bodyPr wrap="none">
              <a:spAutoFit/>
            </a:bodyPr>
            <a:lstStyle/>
            <a:p>
              <a:pPr>
                <a:lnSpc>
                  <a:spcPct val="130000"/>
                </a:lnSpc>
                <a:defRPr/>
              </a:pP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Product Advantages</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grpSp>
      <p:sp>
        <p:nvSpPr>
          <p:cNvPr id="33" name="矩形 32"/>
          <p:cNvSpPr/>
          <p:nvPr/>
        </p:nvSpPr>
        <p:spPr>
          <a:xfrm>
            <a:off x="251213" y="1673440"/>
            <a:ext cx="6241951" cy="4579578"/>
          </a:xfrm>
          <a:prstGeom prst="rect">
            <a:avLst/>
          </a:prstGeom>
          <a:noFill/>
          <a:ln w="19050">
            <a:solidFill>
              <a:srgbClr val="1681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rgbClr val="168190"/>
                </a:solidFill>
              </a:ln>
            </a:endParaRPr>
          </a:p>
        </p:txBody>
      </p:sp>
      <p:graphicFrame>
        <p:nvGraphicFramePr>
          <p:cNvPr id="34" name="表格 33"/>
          <p:cNvGraphicFramePr>
            <a:graphicFrameLocks noGrp="1"/>
          </p:cNvGraphicFramePr>
          <p:nvPr/>
        </p:nvGraphicFramePr>
        <p:xfrm>
          <a:off x="6651769" y="1673440"/>
          <a:ext cx="4901564" cy="2807613"/>
        </p:xfrm>
        <a:graphic>
          <a:graphicData uri="http://schemas.openxmlformats.org/drawingml/2006/table">
            <a:tbl>
              <a:tblPr firstRow="1" bandRow="1">
                <a:tableStyleId>{5C22544A-7EE6-4342-B048-85BDC9FD1C3A}</a:tableStyleId>
              </a:tblPr>
              <a:tblGrid>
                <a:gridCol w="1434464"/>
                <a:gridCol w="3467100"/>
              </a:tblGrid>
              <a:tr h="539631">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kern="800" spc="-100" dirty="0">
                          <a:solidFill>
                            <a:srgbClr val="3AB0CE"/>
                          </a:solidFill>
                          <a:uFillTx/>
                          <a:latin typeface="微软雅黑" panose="020B0503020204020204" pitchFamily="34" charset="-122"/>
                          <a:ea typeface="微软雅黑" panose="020B0503020204020204" pitchFamily="34" charset="-122"/>
                          <a:cs typeface="黑体" panose="02010609060101010101" pitchFamily="49" charset="-122"/>
                        </a:rPr>
                        <a:t>实施地点</a:t>
                      </a:r>
                      <a:endParaRPr lang="en-US" altLang="zh-CN" kern="800" spc="-100" dirty="0">
                        <a:solidFill>
                          <a:srgbClr val="3AB0CE"/>
                        </a:solidFill>
                        <a:uFillTx/>
                        <a:latin typeface="微软雅黑" panose="020B0503020204020204" pitchFamily="34" charset="-122"/>
                        <a:ea typeface="微软雅黑" panose="020B0503020204020204" pitchFamily="34" charset="-122"/>
                        <a:cs typeface="黑体" panose="02010609060101010101" pitchFamily="49" charset="-122"/>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800" b="0" kern="1200" dirty="0">
                          <a:solidFill>
                            <a:schemeClr val="dk1"/>
                          </a:solidFill>
                          <a:latin typeface="+mn-lt"/>
                          <a:ea typeface="+mn-ea"/>
                          <a:cs typeface="+mn-cs"/>
                        </a:rPr>
                        <a:t>氢能源行业</a:t>
                      </a:r>
                      <a:endParaRPr lang="en-US" altLang="zh-CN" sz="1800" b="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r>
              <a:tr h="539631">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800" b="1" kern="800" spc="-100" dirty="0">
                          <a:solidFill>
                            <a:srgbClr val="3AB0CE"/>
                          </a:solidFill>
                          <a:uFillTx/>
                          <a:latin typeface="微软雅黑" panose="020B0503020204020204" pitchFamily="34" charset="-122"/>
                          <a:ea typeface="微软雅黑" panose="020B0503020204020204" pitchFamily="34" charset="-122"/>
                          <a:cs typeface="黑体" panose="02010609060101010101" pitchFamily="49" charset="-122"/>
                        </a:rPr>
                        <a:t>检测物品</a:t>
                      </a:r>
                      <a:endParaRPr lang="zh-CN" altLang="en-US" sz="1800" b="1" kern="800" spc="-100" dirty="0">
                        <a:solidFill>
                          <a:srgbClr val="3AB0CE"/>
                        </a:solidFill>
                        <a:uFillTx/>
                        <a:latin typeface="微软雅黑" panose="020B0503020204020204" pitchFamily="34" charset="-122"/>
                        <a:ea typeface="微软雅黑" panose="020B0503020204020204" pitchFamily="34" charset="-122"/>
                        <a:cs typeface="黑体" panose="02010609060101010101" pitchFamily="49" charset="-122"/>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zh-CN" altLang="en-US" dirty="0"/>
                        <a:t>膜电极</a:t>
                      </a:r>
                      <a:endParaRPr lang="zh-CN" altLang="en-US"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39631">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800" b="1" kern="800" spc="-100" dirty="0">
                          <a:solidFill>
                            <a:srgbClr val="3AB0CE"/>
                          </a:solidFill>
                          <a:uFillTx/>
                          <a:latin typeface="微软雅黑" panose="020B0503020204020204" pitchFamily="34" charset="-122"/>
                          <a:ea typeface="微软雅黑" panose="020B0503020204020204" pitchFamily="34" charset="-122"/>
                          <a:cs typeface="黑体" panose="02010609060101010101" pitchFamily="49" charset="-122"/>
                        </a:rPr>
                        <a:t>技术要求</a:t>
                      </a:r>
                      <a:endParaRPr lang="zh-CN" altLang="en-US" sz="1800" b="1" kern="800" spc="-100" dirty="0">
                        <a:solidFill>
                          <a:srgbClr val="3AB0CE"/>
                        </a:solidFill>
                        <a:uFillTx/>
                        <a:latin typeface="微软雅黑" panose="020B0503020204020204" pitchFamily="34" charset="-122"/>
                        <a:ea typeface="微软雅黑" panose="020B0503020204020204" pitchFamily="34" charset="-122"/>
                        <a:cs typeface="黑体" panose="02010609060101010101" pitchFamily="49" charset="-122"/>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zh-CN" altLang="en-US" dirty="0"/>
                        <a:t>检测膜电极的各个位置尺寸</a:t>
                      </a:r>
                      <a:endParaRPr lang="zh-CN" altLang="en-US"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56497">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800" b="1" kern="800" spc="-100" dirty="0">
                          <a:solidFill>
                            <a:srgbClr val="3AB0CE"/>
                          </a:solidFill>
                          <a:uFillTx/>
                          <a:latin typeface="微软雅黑" panose="020B0503020204020204" pitchFamily="34" charset="-122"/>
                          <a:ea typeface="微软雅黑" panose="020B0503020204020204" pitchFamily="34" charset="-122"/>
                          <a:cs typeface="黑体" panose="02010609060101010101" pitchFamily="49" charset="-122"/>
                        </a:rPr>
                        <a:t>客户价值</a:t>
                      </a:r>
                      <a:endParaRPr lang="zh-CN" altLang="en-US" sz="1800" b="1" kern="800" spc="-100" dirty="0">
                        <a:solidFill>
                          <a:srgbClr val="3AB0CE"/>
                        </a:solidFill>
                        <a:uFillTx/>
                        <a:latin typeface="微软雅黑" panose="020B0503020204020204" pitchFamily="34" charset="-122"/>
                        <a:ea typeface="微软雅黑" panose="020B0503020204020204" pitchFamily="34" charset="-122"/>
                        <a:cs typeface="黑体" panose="02010609060101010101" pitchFamily="49" charset="-122"/>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zh-CN" altLang="en-US" dirty="0"/>
                        <a:t>设备自动检测，可极大的提高生产效率</a:t>
                      </a:r>
                      <a:endParaRPr lang="en-US" altLang="zh-CN" dirty="0"/>
                    </a:p>
                    <a:p>
                      <a:pPr algn="l"/>
                      <a:r>
                        <a:rPr lang="zh-CN" altLang="en-US" dirty="0"/>
                        <a:t>剔除不良品，避免不良品流入客户端</a:t>
                      </a:r>
                      <a:endParaRPr lang="zh-CN" altLang="en-US"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5" name="文本框 2"/>
          <p:cNvSpPr txBox="1"/>
          <p:nvPr/>
        </p:nvSpPr>
        <p:spPr>
          <a:xfrm>
            <a:off x="774590" y="1238601"/>
            <a:ext cx="2392001" cy="338554"/>
          </a:xfrm>
          <a:prstGeom prst="rect">
            <a:avLst/>
          </a:prstGeom>
          <a:solidFill>
            <a:srgbClr val="8B8B8C"/>
          </a:solidFill>
          <a:ln>
            <a:solidFill>
              <a:srgbClr val="00B0F0"/>
            </a:solidFill>
          </a:ln>
        </p:spPr>
        <p:txBody>
          <a:bodyPr wrap="none" rtlCol="0">
            <a:spAutoFit/>
          </a:bodyPr>
          <a:lstStyle>
            <a:defPPr>
              <a:defRPr lang="zh-CN"/>
            </a:defPPr>
            <a:lvl1pPr>
              <a:defRPr sz="1600" b="1" spc="300">
                <a:solidFill>
                  <a:schemeClr val="bg1"/>
                </a:solidFill>
                <a:latin typeface="+mj-ea"/>
                <a:ea typeface="+mj-ea"/>
              </a:defRPr>
            </a:lvl1pPr>
          </a:lstStyle>
          <a:p>
            <a:r>
              <a:rPr lang="zh-CN" altLang="en-US" dirty="0"/>
              <a:t>膜电极尺寸检测系统</a:t>
            </a:r>
            <a:endParaRPr lang="zh-CN" altLang="en-US" dirty="0"/>
          </a:p>
        </p:txBody>
      </p:sp>
      <p:pic>
        <p:nvPicPr>
          <p:cNvPr id="36" name="图片 35"/>
          <p:cNvPicPr>
            <a:picLocks noChangeAspect="1"/>
          </p:cNvPicPr>
          <p:nvPr/>
        </p:nvPicPr>
        <p:blipFill>
          <a:blip r:embed="rId1"/>
          <a:stretch>
            <a:fillRect/>
          </a:stretch>
        </p:blipFill>
        <p:spPr>
          <a:xfrm>
            <a:off x="409818" y="1765299"/>
            <a:ext cx="2467610" cy="4346575"/>
          </a:xfrm>
          <a:prstGeom prst="rect">
            <a:avLst/>
          </a:prstGeom>
        </p:spPr>
      </p:pic>
      <p:pic>
        <p:nvPicPr>
          <p:cNvPr id="37" name="图片 36"/>
          <p:cNvPicPr>
            <a:picLocks noChangeAspect="1"/>
          </p:cNvPicPr>
          <p:nvPr/>
        </p:nvPicPr>
        <p:blipFill>
          <a:blip r:embed="rId2"/>
          <a:stretch>
            <a:fillRect/>
          </a:stretch>
        </p:blipFill>
        <p:spPr>
          <a:xfrm>
            <a:off x="3166591" y="1764664"/>
            <a:ext cx="3075940" cy="4347210"/>
          </a:xfrm>
          <a:prstGeom prst="rect">
            <a:avLst/>
          </a:prstGeom>
        </p:spPr>
      </p:pic>
      <p:pic>
        <p:nvPicPr>
          <p:cNvPr id="2" name="音频 1">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a:stretch>
            <a:fillRect/>
          </a:stretch>
        </p:blipFill>
        <p:spPr>
          <a:xfrm>
            <a:off x="11366500" y="6032500"/>
            <a:ext cx="609600" cy="609600"/>
          </a:xfrm>
          <a:prstGeom prst="rect">
            <a:avLst/>
          </a:prstGeom>
        </p:spPr>
      </p:pic>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1000" fill="hold"/>
                                        <p:tgtEl>
                                          <p:spTgt spid="36"/>
                                        </p:tgtEl>
                                        <p:attrNameLst>
                                          <p:attrName>ppt_w</p:attrName>
                                        </p:attrNameLst>
                                      </p:cBhvr>
                                      <p:tavLst>
                                        <p:tav tm="0">
                                          <p:val>
                                            <p:fltVal val="0"/>
                                          </p:val>
                                        </p:tav>
                                        <p:tav tm="100000">
                                          <p:val>
                                            <p:strVal val="#ppt_w"/>
                                          </p:val>
                                        </p:tav>
                                      </p:tavLst>
                                    </p:anim>
                                    <p:anim calcmode="lin" valueType="num">
                                      <p:cBhvr>
                                        <p:cTn id="8" dur="1000" fill="hold"/>
                                        <p:tgtEl>
                                          <p:spTgt spid="36"/>
                                        </p:tgtEl>
                                        <p:attrNameLst>
                                          <p:attrName>ppt_h</p:attrName>
                                        </p:attrNameLst>
                                      </p:cBhvr>
                                      <p:tavLst>
                                        <p:tav tm="0">
                                          <p:val>
                                            <p:fltVal val="0"/>
                                          </p:val>
                                        </p:tav>
                                        <p:tav tm="100000">
                                          <p:val>
                                            <p:strVal val="#ppt_h"/>
                                          </p:val>
                                        </p:tav>
                                      </p:tavLst>
                                    </p:anim>
                                    <p:anim calcmode="lin" valueType="num">
                                      <p:cBhvr>
                                        <p:cTn id="9" dur="1000" fill="hold"/>
                                        <p:tgtEl>
                                          <p:spTgt spid="36"/>
                                        </p:tgtEl>
                                        <p:attrNameLst>
                                          <p:attrName>style.rotation</p:attrName>
                                        </p:attrNameLst>
                                      </p:cBhvr>
                                      <p:tavLst>
                                        <p:tav tm="0">
                                          <p:val>
                                            <p:fltVal val="90"/>
                                          </p:val>
                                        </p:tav>
                                        <p:tav tm="100000">
                                          <p:val>
                                            <p:fltVal val="0"/>
                                          </p:val>
                                        </p:tav>
                                      </p:tavLst>
                                    </p:anim>
                                    <p:animEffect transition="in" filter="fade">
                                      <p:cBhvr>
                                        <p:cTn id="10" dur="1000"/>
                                        <p:tgtEl>
                                          <p:spTgt spid="36"/>
                                        </p:tgtEl>
                                      </p:cBhvr>
                                    </p:animEffect>
                                  </p:childTnLst>
                                </p:cTn>
                              </p:par>
                            </p:childTnLst>
                          </p:cTn>
                        </p:par>
                        <p:par>
                          <p:cTn id="11" fill="hold">
                            <p:stCondLst>
                              <p:cond delay="1000"/>
                            </p:stCondLst>
                            <p:childTnLst>
                              <p:par>
                                <p:cTn id="12" presetID="42" presetClass="entr" presetSubtype="0" fill="hold" nodeType="afterEffect">
                                  <p:stCondLst>
                                    <p:cond delay="500"/>
                                  </p:stCondLst>
                                  <p:childTnLst>
                                    <p:set>
                                      <p:cBhvr>
                                        <p:cTn id="13" dur="1" fill="hold">
                                          <p:stCondLst>
                                            <p:cond delay="0"/>
                                          </p:stCondLst>
                                        </p:cTn>
                                        <p:tgtEl>
                                          <p:spTgt spid="37"/>
                                        </p:tgtEl>
                                        <p:attrNameLst>
                                          <p:attrName>style.visibility</p:attrName>
                                        </p:attrNameLst>
                                      </p:cBhvr>
                                      <p:to>
                                        <p:strVal val="visible"/>
                                      </p:to>
                                    </p:set>
                                    <p:animEffect transition="in" filter="fade">
                                      <p:cBhvr>
                                        <p:cTn id="14" dur="1000"/>
                                        <p:tgtEl>
                                          <p:spTgt spid="37"/>
                                        </p:tgtEl>
                                      </p:cBhvr>
                                    </p:animEffect>
                                    <p:anim calcmode="lin" valueType="num">
                                      <p:cBhvr>
                                        <p:cTn id="15" dur="1000" fill="hold"/>
                                        <p:tgtEl>
                                          <p:spTgt spid="37"/>
                                        </p:tgtEl>
                                        <p:attrNameLst>
                                          <p:attrName>ppt_x</p:attrName>
                                        </p:attrNameLst>
                                      </p:cBhvr>
                                      <p:tavLst>
                                        <p:tav tm="0">
                                          <p:val>
                                            <p:strVal val="#ppt_x"/>
                                          </p:val>
                                        </p:tav>
                                        <p:tav tm="100000">
                                          <p:val>
                                            <p:strVal val="#ppt_x"/>
                                          </p:val>
                                        </p:tav>
                                      </p:tavLst>
                                    </p:anim>
                                    <p:anim calcmode="lin" valueType="num">
                                      <p:cBhvr>
                                        <p:cTn id="16" dur="1000" fill="hold"/>
                                        <p:tgtEl>
                                          <p:spTgt spid="37"/>
                                        </p:tgtEl>
                                        <p:attrNameLst>
                                          <p:attrName>ppt_y</p:attrName>
                                        </p:attrNameLst>
                                      </p:cBhvr>
                                      <p:tavLst>
                                        <p:tav tm="0">
                                          <p:val>
                                            <p:strVal val="#ppt_y+.1"/>
                                          </p:val>
                                        </p:tav>
                                        <p:tav tm="100000">
                                          <p:val>
                                            <p:strVal val="#ppt_y"/>
                                          </p:val>
                                        </p:tav>
                                      </p:tavLst>
                                    </p:anim>
                                  </p:childTnLst>
                                </p:cTn>
                              </p:par>
                            </p:childTnLst>
                          </p:cTn>
                        </p:par>
                        <p:par>
                          <p:cTn id="17" fill="hold">
                            <p:stCondLst>
                              <p:cond delay="2500"/>
                            </p:stCondLst>
                            <p:childTnLst>
                              <p:par>
                                <p:cTn id="18" presetID="10" presetClass="entr" presetSubtype="0" fill="hold" nodeType="afterEffect">
                                  <p:stCondLst>
                                    <p:cond delay="50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1"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774590" y="742702"/>
            <a:ext cx="6295926" cy="417358"/>
            <a:chOff x="774590" y="742702"/>
            <a:chExt cx="6295926" cy="417358"/>
          </a:xfrm>
        </p:grpSpPr>
        <p:sp>
          <p:nvSpPr>
            <p:cNvPr id="6" name="TextBox 7"/>
            <p:cNvSpPr txBox="1"/>
            <p:nvPr/>
          </p:nvSpPr>
          <p:spPr>
            <a:xfrm>
              <a:off x="3461096" y="744456"/>
              <a:ext cx="3609420" cy="400110"/>
            </a:xfrm>
            <a:prstGeom prst="rect">
              <a:avLst/>
            </a:prstGeom>
            <a:noFill/>
          </p:spPr>
          <p:txBody>
            <a:bodyPr wrap="square" rtlCol="0">
              <a:spAutoFit/>
            </a:bodyPr>
            <a:lstStyle/>
            <a:p>
              <a:r>
                <a:rPr lang="zh-CN" altLang="en-US" sz="2000" b="1" dirty="0">
                  <a:solidFill>
                    <a:srgbClr val="2E5896"/>
                  </a:solidFill>
                  <a:latin typeface="微软雅黑" panose="020B0503020204020204" pitchFamily="34" charset="-122"/>
                  <a:ea typeface="微软雅黑" panose="020B0503020204020204" pitchFamily="34" charset="-122"/>
                </a:rPr>
                <a:t>应用场景</a:t>
              </a:r>
              <a:endParaRPr lang="zh-CN" altLang="en-US" sz="2000" b="1" dirty="0">
                <a:solidFill>
                  <a:srgbClr val="2E5896"/>
                </a:solidFill>
                <a:latin typeface="微软雅黑" panose="020B0503020204020204" pitchFamily="34" charset="-122"/>
                <a:ea typeface="微软雅黑" panose="020B0503020204020204" pitchFamily="34" charset="-122"/>
              </a:endParaRPr>
            </a:p>
          </p:txBody>
        </p:sp>
        <p:sp>
          <p:nvSpPr>
            <p:cNvPr id="7" name="矩形 6"/>
            <p:cNvSpPr/>
            <p:nvPr/>
          </p:nvSpPr>
          <p:spPr>
            <a:xfrm>
              <a:off x="774590" y="742702"/>
              <a:ext cx="2542491" cy="417358"/>
            </a:xfrm>
            <a:prstGeom prst="rect">
              <a:avLst/>
            </a:prstGeom>
          </p:spPr>
          <p:txBody>
            <a:bodyPr wrap="none">
              <a:spAutoFit/>
            </a:bodyPr>
            <a:lstStyle/>
            <a:p>
              <a:pPr>
                <a:lnSpc>
                  <a:spcPct val="130000"/>
                </a:lnSpc>
                <a:defRPr/>
              </a:pP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Product Advantages</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grpSp>
      <p:sp>
        <p:nvSpPr>
          <p:cNvPr id="10" name="矩形 9"/>
          <p:cNvSpPr/>
          <p:nvPr/>
        </p:nvSpPr>
        <p:spPr>
          <a:xfrm>
            <a:off x="370789" y="1551247"/>
            <a:ext cx="5111695" cy="4692536"/>
          </a:xfrm>
          <a:prstGeom prst="rect">
            <a:avLst/>
          </a:prstGeom>
          <a:noFill/>
          <a:ln w="19050">
            <a:solidFill>
              <a:srgbClr val="1681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39453" y="1626298"/>
            <a:ext cx="2458720" cy="1860550"/>
          </a:xfrm>
          <a:prstGeom prst="rect">
            <a:avLst/>
          </a:prstGeom>
        </p:spPr>
      </p:pic>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8260" y="3518503"/>
            <a:ext cx="4304722" cy="2648131"/>
          </a:xfrm>
          <a:prstGeom prst="rect">
            <a:avLst/>
          </a:prstGeom>
        </p:spPr>
      </p:pic>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6636" y="1656730"/>
            <a:ext cx="2522855" cy="1845945"/>
          </a:xfrm>
          <a:prstGeom prst="rect">
            <a:avLst/>
          </a:prstGeom>
        </p:spPr>
      </p:pic>
      <p:graphicFrame>
        <p:nvGraphicFramePr>
          <p:cNvPr id="14" name="表格 13"/>
          <p:cNvGraphicFramePr>
            <a:graphicFrameLocks noGrp="1"/>
          </p:cNvGraphicFramePr>
          <p:nvPr/>
        </p:nvGraphicFramePr>
        <p:xfrm>
          <a:off x="5729955" y="1487936"/>
          <a:ext cx="4853940" cy="3232404"/>
        </p:xfrm>
        <a:graphic>
          <a:graphicData uri="http://schemas.openxmlformats.org/drawingml/2006/table">
            <a:tbl>
              <a:tblPr firstRow="1" bandRow="1">
                <a:tableStyleId>{5C22544A-7EE6-4342-B048-85BDC9FD1C3A}</a:tableStyleId>
              </a:tblPr>
              <a:tblGrid>
                <a:gridCol w="1434464"/>
                <a:gridCol w="3419476"/>
              </a:tblGrid>
              <a:tr h="493776">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kern="800" spc="-100" dirty="0">
                          <a:solidFill>
                            <a:srgbClr val="3AB0CE"/>
                          </a:solidFill>
                          <a:uFillTx/>
                          <a:latin typeface="微软雅黑" panose="020B0503020204020204" pitchFamily="34" charset="-122"/>
                          <a:ea typeface="微软雅黑" panose="020B0503020204020204" pitchFamily="34" charset="-122"/>
                          <a:cs typeface="黑体" panose="02010609060101010101" pitchFamily="49" charset="-122"/>
                        </a:rPr>
                        <a:t>实施地点</a:t>
                      </a:r>
                      <a:endParaRPr lang="en-US" altLang="zh-CN" kern="800" spc="-100" dirty="0">
                        <a:solidFill>
                          <a:srgbClr val="3AB0CE"/>
                        </a:solidFill>
                        <a:uFillTx/>
                        <a:latin typeface="微软雅黑" panose="020B0503020204020204" pitchFamily="34" charset="-122"/>
                        <a:ea typeface="微软雅黑" panose="020B0503020204020204" pitchFamily="34" charset="-122"/>
                        <a:cs typeface="黑体" panose="02010609060101010101" pitchFamily="49" charset="-122"/>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800" b="0" kern="1200" dirty="0">
                          <a:solidFill>
                            <a:schemeClr val="dk1"/>
                          </a:solidFill>
                          <a:latin typeface="+mn-lt"/>
                          <a:ea typeface="+mn-ea"/>
                          <a:cs typeface="+mn-cs"/>
                        </a:rPr>
                        <a:t>各制造业</a:t>
                      </a:r>
                      <a:endParaRPr lang="en-US" altLang="zh-CN" sz="1800" b="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r>
              <a:tr h="493776">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800" b="1" kern="800" spc="-100" dirty="0">
                          <a:solidFill>
                            <a:srgbClr val="3AB0CE"/>
                          </a:solidFill>
                          <a:uFillTx/>
                          <a:latin typeface="微软雅黑" panose="020B0503020204020204" pitchFamily="34" charset="-122"/>
                          <a:ea typeface="微软雅黑" panose="020B0503020204020204" pitchFamily="34" charset="-122"/>
                          <a:cs typeface="黑体" panose="02010609060101010101" pitchFamily="49" charset="-122"/>
                        </a:rPr>
                        <a:t>检测物品</a:t>
                      </a:r>
                      <a:endParaRPr lang="zh-CN" altLang="en-US" sz="1800" b="1" kern="800" spc="-100" dirty="0">
                        <a:solidFill>
                          <a:srgbClr val="3AB0CE"/>
                        </a:solidFill>
                        <a:uFillTx/>
                        <a:latin typeface="微软雅黑" panose="020B0503020204020204" pitchFamily="34" charset="-122"/>
                        <a:ea typeface="微软雅黑" panose="020B0503020204020204" pitchFamily="34" charset="-122"/>
                        <a:cs typeface="黑体" panose="02010609060101010101" pitchFamily="49" charset="-122"/>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zh-CN" altLang="en-US" dirty="0"/>
                        <a:t>基本覆盖每个制造业中的各个产品上</a:t>
                      </a:r>
                      <a:endParaRPr lang="zh-CN" altLang="en-US"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64108">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800" b="1" kern="800" spc="-100" dirty="0">
                          <a:solidFill>
                            <a:srgbClr val="3AB0CE"/>
                          </a:solidFill>
                          <a:uFillTx/>
                          <a:latin typeface="微软雅黑" panose="020B0503020204020204" pitchFamily="34" charset="-122"/>
                          <a:ea typeface="微软雅黑" panose="020B0503020204020204" pitchFamily="34" charset="-122"/>
                          <a:cs typeface="黑体" panose="02010609060101010101" pitchFamily="49" charset="-122"/>
                        </a:rPr>
                        <a:t>技术要求</a:t>
                      </a:r>
                      <a:endParaRPr lang="zh-CN" altLang="en-US" sz="1800" b="1" kern="800" spc="-100" dirty="0">
                        <a:solidFill>
                          <a:srgbClr val="3AB0CE"/>
                        </a:solidFill>
                        <a:uFillTx/>
                        <a:latin typeface="微软雅黑" panose="020B0503020204020204" pitchFamily="34" charset="-122"/>
                        <a:ea typeface="微软雅黑" panose="020B0503020204020204" pitchFamily="34" charset="-122"/>
                        <a:cs typeface="黑体" panose="02010609060101010101" pitchFamily="49" charset="-122"/>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zh-CN" altLang="en-US" dirty="0"/>
                        <a:t>准确获取条码、二维码及字符信息</a:t>
                      </a:r>
                      <a:endParaRPr lang="zh-CN" altLang="en-US"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34440">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800" b="1" kern="800" spc="-100" dirty="0">
                          <a:solidFill>
                            <a:srgbClr val="3AB0CE"/>
                          </a:solidFill>
                          <a:uFillTx/>
                          <a:latin typeface="微软雅黑" panose="020B0503020204020204" pitchFamily="34" charset="-122"/>
                          <a:ea typeface="微软雅黑" panose="020B0503020204020204" pitchFamily="34" charset="-122"/>
                          <a:cs typeface="黑体" panose="02010609060101010101" pitchFamily="49" charset="-122"/>
                        </a:rPr>
                        <a:t>客户价值</a:t>
                      </a:r>
                      <a:endParaRPr lang="zh-CN" altLang="en-US" sz="1800" b="1" kern="800" spc="-100" dirty="0">
                        <a:solidFill>
                          <a:srgbClr val="3AB0CE"/>
                        </a:solidFill>
                        <a:uFillTx/>
                        <a:latin typeface="微软雅黑" panose="020B0503020204020204" pitchFamily="34" charset="-122"/>
                        <a:ea typeface="微软雅黑" panose="020B0503020204020204" pitchFamily="34" charset="-122"/>
                        <a:cs typeface="黑体" panose="02010609060101010101" pitchFamily="49" charset="-122"/>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zh-CN" altLang="en-US" dirty="0"/>
                        <a:t>让产品与条码</a:t>
                      </a:r>
                      <a:r>
                        <a:rPr lang="en-US" altLang="zh-CN" dirty="0"/>
                        <a:t>/</a:t>
                      </a:r>
                      <a:r>
                        <a:rPr lang="zh-CN" altLang="en-US" dirty="0"/>
                        <a:t>二维码及字符信息对应，实现产品管理与追溯</a:t>
                      </a:r>
                      <a:endParaRPr lang="zh-CN" altLang="en-US"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5" name="文本框 2"/>
          <p:cNvSpPr txBox="1"/>
          <p:nvPr/>
        </p:nvSpPr>
        <p:spPr>
          <a:xfrm>
            <a:off x="867699" y="1149382"/>
            <a:ext cx="2864887" cy="338554"/>
          </a:xfrm>
          <a:prstGeom prst="rect">
            <a:avLst/>
          </a:prstGeom>
          <a:solidFill>
            <a:srgbClr val="8B8B8C"/>
          </a:solidFill>
          <a:ln>
            <a:solidFill>
              <a:srgbClr val="00B0F0"/>
            </a:solidFill>
          </a:ln>
        </p:spPr>
        <p:txBody>
          <a:bodyPr wrap="none" rtlCol="0">
            <a:spAutoFit/>
          </a:bodyPr>
          <a:lstStyle>
            <a:defPPr>
              <a:defRPr lang="zh-CN"/>
            </a:defPPr>
            <a:lvl1pPr>
              <a:defRPr sz="1600" b="1" spc="300">
                <a:solidFill>
                  <a:schemeClr val="bg1"/>
                </a:solidFill>
                <a:latin typeface="+mj-ea"/>
                <a:ea typeface="+mj-ea"/>
              </a:defRPr>
            </a:lvl1pPr>
          </a:lstStyle>
          <a:p>
            <a:r>
              <a:rPr lang="zh-CN" altLang="en-US" dirty="0"/>
              <a:t>条码、二维码及字符检测</a:t>
            </a:r>
            <a:endParaRPr lang="zh-CN" altLang="en-US" dirty="0"/>
          </a:p>
        </p:txBody>
      </p:sp>
      <p:pic>
        <p:nvPicPr>
          <p:cNvPr id="2" name="音频 1">
            <a:hlinkClick r:id="" action="ppaction://media"/>
          </p:cNvPr>
          <p:cNvPicPr>
            <a:picLocks noChangeAspect="1"/>
          </p:cNvPicPr>
          <p:nvPr>
            <a:audioFile r:link="rId4"/>
            <p:extLst>
              <p:ext uri="{DAA4B4D4-6D71-4841-9C94-3DE7FCFB9230}">
                <p14:media xmlns:p14="http://schemas.microsoft.com/office/powerpoint/2010/main" r:embed="rId5"/>
              </p:ext>
            </p:extLst>
          </p:nvPr>
        </p:nvPicPr>
        <p:blipFill>
          <a:blip r:embed="rId6"/>
          <a:stretch>
            <a:fillRect/>
          </a:stretch>
        </p:blipFill>
        <p:spPr>
          <a:xfrm>
            <a:off x="11366500" y="6032500"/>
            <a:ext cx="609600" cy="609600"/>
          </a:xfrm>
          <a:prstGeom prst="rect">
            <a:avLst/>
          </a:prstGeom>
        </p:spPr>
      </p:pic>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par>
                          <p:cTn id="11" fill="hold">
                            <p:stCondLst>
                              <p:cond delay="1000"/>
                            </p:stCondLst>
                            <p:childTnLst>
                              <p:par>
                                <p:cTn id="12" presetID="53" presetClass="entr" presetSubtype="16" fill="hold" nodeType="afterEffect">
                                  <p:stCondLst>
                                    <p:cond delay="500"/>
                                  </p:stCondLst>
                                  <p:childTnLst>
                                    <p:set>
                                      <p:cBhvr>
                                        <p:cTn id="13" dur="1" fill="hold">
                                          <p:stCondLst>
                                            <p:cond delay="0"/>
                                          </p:stCondLst>
                                        </p:cTn>
                                        <p:tgtEl>
                                          <p:spTgt spid="13"/>
                                        </p:tgtEl>
                                        <p:attrNameLst>
                                          <p:attrName>style.visibility</p:attrName>
                                        </p:attrNameLst>
                                      </p:cBhvr>
                                      <p:to>
                                        <p:strVal val="visible"/>
                                      </p:to>
                                    </p:set>
                                    <p:anim calcmode="lin" valueType="num">
                                      <p:cBhvr>
                                        <p:cTn id="14" dur="1000" fill="hold"/>
                                        <p:tgtEl>
                                          <p:spTgt spid="13"/>
                                        </p:tgtEl>
                                        <p:attrNameLst>
                                          <p:attrName>ppt_w</p:attrName>
                                        </p:attrNameLst>
                                      </p:cBhvr>
                                      <p:tavLst>
                                        <p:tav tm="0">
                                          <p:val>
                                            <p:fltVal val="0"/>
                                          </p:val>
                                        </p:tav>
                                        <p:tav tm="100000">
                                          <p:val>
                                            <p:strVal val="#ppt_w"/>
                                          </p:val>
                                        </p:tav>
                                      </p:tavLst>
                                    </p:anim>
                                    <p:anim calcmode="lin" valueType="num">
                                      <p:cBhvr>
                                        <p:cTn id="15" dur="1000" fill="hold"/>
                                        <p:tgtEl>
                                          <p:spTgt spid="13"/>
                                        </p:tgtEl>
                                        <p:attrNameLst>
                                          <p:attrName>ppt_h</p:attrName>
                                        </p:attrNameLst>
                                      </p:cBhvr>
                                      <p:tavLst>
                                        <p:tav tm="0">
                                          <p:val>
                                            <p:fltVal val="0"/>
                                          </p:val>
                                        </p:tav>
                                        <p:tav tm="100000">
                                          <p:val>
                                            <p:strVal val="#ppt_h"/>
                                          </p:val>
                                        </p:tav>
                                      </p:tavLst>
                                    </p:anim>
                                    <p:animEffect transition="in" filter="fade">
                                      <p:cBhvr>
                                        <p:cTn id="16" dur="1000"/>
                                        <p:tgtEl>
                                          <p:spTgt spid="13"/>
                                        </p:tgtEl>
                                      </p:cBhvr>
                                    </p:animEffect>
                                  </p:childTnLst>
                                </p:cTn>
                              </p:par>
                            </p:childTnLst>
                          </p:cTn>
                        </p:par>
                        <p:par>
                          <p:cTn id="17" fill="hold">
                            <p:stCondLst>
                              <p:cond delay="2500"/>
                            </p:stCondLst>
                            <p:childTnLst>
                              <p:par>
                                <p:cTn id="18" presetID="2" presetClass="entr" presetSubtype="4" fill="hold" nodeType="afterEffect">
                                  <p:stCondLst>
                                    <p:cond delay="50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1000" fill="hold"/>
                                        <p:tgtEl>
                                          <p:spTgt spid="12"/>
                                        </p:tgtEl>
                                        <p:attrNameLst>
                                          <p:attrName>ppt_x</p:attrName>
                                        </p:attrNameLst>
                                      </p:cBhvr>
                                      <p:tavLst>
                                        <p:tav tm="0">
                                          <p:val>
                                            <p:strVal val="#ppt_x"/>
                                          </p:val>
                                        </p:tav>
                                        <p:tav tm="100000">
                                          <p:val>
                                            <p:strVal val="#ppt_x"/>
                                          </p:val>
                                        </p:tav>
                                      </p:tavLst>
                                    </p:anim>
                                    <p:anim calcmode="lin" valueType="num">
                                      <p:cBhvr additive="base">
                                        <p:cTn id="21" dur="1000" fill="hold"/>
                                        <p:tgtEl>
                                          <p:spTgt spid="12"/>
                                        </p:tgtEl>
                                        <p:attrNameLst>
                                          <p:attrName>ppt_y</p:attrName>
                                        </p:attrNameLst>
                                      </p:cBhvr>
                                      <p:tavLst>
                                        <p:tav tm="0">
                                          <p:val>
                                            <p:strVal val="1+#ppt_h/2"/>
                                          </p:val>
                                        </p:tav>
                                        <p:tav tm="100000">
                                          <p:val>
                                            <p:strVal val="#ppt_y"/>
                                          </p:val>
                                        </p:tav>
                                      </p:tavLst>
                                    </p:anim>
                                  </p:childTnLst>
                                </p:cTn>
                              </p:par>
                            </p:childTnLst>
                          </p:cTn>
                        </p:par>
                        <p:par>
                          <p:cTn id="22" fill="hold">
                            <p:stCondLst>
                              <p:cond delay="4000"/>
                            </p:stCondLst>
                            <p:childTnLst>
                              <p:par>
                                <p:cTn id="23" presetID="14" presetClass="entr" presetSubtype="10" fill="hold" nodeType="afterEffect">
                                  <p:stCondLst>
                                    <p:cond delay="50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6"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774590" y="742702"/>
            <a:ext cx="6295926" cy="417358"/>
            <a:chOff x="774590" y="742702"/>
            <a:chExt cx="6295926" cy="417358"/>
          </a:xfrm>
        </p:grpSpPr>
        <p:sp>
          <p:nvSpPr>
            <p:cNvPr id="6" name="TextBox 7"/>
            <p:cNvSpPr txBox="1"/>
            <p:nvPr/>
          </p:nvSpPr>
          <p:spPr>
            <a:xfrm>
              <a:off x="3461096" y="744456"/>
              <a:ext cx="3609420" cy="400110"/>
            </a:xfrm>
            <a:prstGeom prst="rect">
              <a:avLst/>
            </a:prstGeom>
            <a:noFill/>
          </p:spPr>
          <p:txBody>
            <a:bodyPr wrap="square" rtlCol="0">
              <a:spAutoFit/>
            </a:bodyPr>
            <a:lstStyle/>
            <a:p>
              <a:r>
                <a:rPr lang="zh-CN" altLang="en-US" sz="2000" b="1" dirty="0">
                  <a:solidFill>
                    <a:srgbClr val="2E5896"/>
                  </a:solidFill>
                  <a:latin typeface="微软雅黑" panose="020B0503020204020204" pitchFamily="34" charset="-122"/>
                  <a:ea typeface="微软雅黑" panose="020B0503020204020204" pitchFamily="34" charset="-122"/>
                </a:rPr>
                <a:t>应用场景</a:t>
              </a:r>
              <a:endParaRPr lang="zh-CN" altLang="en-US" sz="2000" b="1" dirty="0">
                <a:solidFill>
                  <a:srgbClr val="2E5896"/>
                </a:solidFill>
                <a:latin typeface="微软雅黑" panose="020B0503020204020204" pitchFamily="34" charset="-122"/>
                <a:ea typeface="微软雅黑" panose="020B0503020204020204" pitchFamily="34" charset="-122"/>
              </a:endParaRPr>
            </a:p>
          </p:txBody>
        </p:sp>
        <p:sp>
          <p:nvSpPr>
            <p:cNvPr id="7" name="矩形 6"/>
            <p:cNvSpPr/>
            <p:nvPr/>
          </p:nvSpPr>
          <p:spPr>
            <a:xfrm>
              <a:off x="774590" y="742702"/>
              <a:ext cx="2542491" cy="417358"/>
            </a:xfrm>
            <a:prstGeom prst="rect">
              <a:avLst/>
            </a:prstGeom>
          </p:spPr>
          <p:txBody>
            <a:bodyPr wrap="none">
              <a:spAutoFit/>
            </a:bodyPr>
            <a:lstStyle/>
            <a:p>
              <a:pPr>
                <a:lnSpc>
                  <a:spcPct val="130000"/>
                </a:lnSpc>
                <a:defRPr/>
              </a:pP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Product Advantages</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grpSp>
      <p:sp>
        <p:nvSpPr>
          <p:cNvPr id="16" name="文本框 2"/>
          <p:cNvSpPr txBox="1"/>
          <p:nvPr/>
        </p:nvSpPr>
        <p:spPr>
          <a:xfrm>
            <a:off x="883787" y="1120958"/>
            <a:ext cx="2882520" cy="338554"/>
          </a:xfrm>
          <a:prstGeom prst="rect">
            <a:avLst/>
          </a:prstGeom>
          <a:solidFill>
            <a:srgbClr val="8B8B8C"/>
          </a:solidFill>
          <a:ln>
            <a:solidFill>
              <a:srgbClr val="00B0F0"/>
            </a:solidFill>
          </a:ln>
        </p:spPr>
        <p:txBody>
          <a:bodyPr wrap="none" rtlCol="0">
            <a:spAutoFit/>
          </a:bodyPr>
          <a:lstStyle>
            <a:defPPr>
              <a:defRPr lang="zh-CN"/>
            </a:defPPr>
            <a:lvl1pPr>
              <a:defRPr sz="1600" b="1" spc="300">
                <a:solidFill>
                  <a:schemeClr val="bg1"/>
                </a:solidFill>
                <a:latin typeface="+mj-ea"/>
                <a:ea typeface="+mj-ea"/>
              </a:defRPr>
            </a:lvl1pPr>
          </a:lstStyle>
          <a:p>
            <a:r>
              <a:rPr lang="zh-CN" altLang="en-US" dirty="0"/>
              <a:t>新能源重卡换电视觉系统</a:t>
            </a:r>
            <a:endParaRPr lang="zh-CN" altLang="en-US" dirty="0"/>
          </a:p>
        </p:txBody>
      </p:sp>
      <p:sp>
        <p:nvSpPr>
          <p:cNvPr id="17" name="矩形 16"/>
          <p:cNvSpPr/>
          <p:nvPr/>
        </p:nvSpPr>
        <p:spPr>
          <a:xfrm>
            <a:off x="394335" y="1494156"/>
            <a:ext cx="5371465" cy="4779978"/>
          </a:xfrm>
          <a:prstGeom prst="rect">
            <a:avLst/>
          </a:prstGeom>
          <a:noFill/>
          <a:ln w="19050">
            <a:solidFill>
              <a:srgbClr val="1681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8" name="表格 17"/>
          <p:cNvGraphicFramePr>
            <a:graphicFrameLocks noGrp="1"/>
          </p:cNvGraphicFramePr>
          <p:nvPr/>
        </p:nvGraphicFramePr>
        <p:xfrm>
          <a:off x="6345624" y="1494156"/>
          <a:ext cx="4853940" cy="3086100"/>
        </p:xfrm>
        <a:graphic>
          <a:graphicData uri="http://schemas.openxmlformats.org/drawingml/2006/table">
            <a:tbl>
              <a:tblPr firstRow="1" bandRow="1">
                <a:tableStyleId>{5C22544A-7EE6-4342-B048-85BDC9FD1C3A}</a:tableStyleId>
              </a:tblPr>
              <a:tblGrid>
                <a:gridCol w="1434464"/>
                <a:gridCol w="3419476"/>
              </a:tblGrid>
              <a:tr h="493776">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kern="800" spc="-100" dirty="0">
                          <a:solidFill>
                            <a:srgbClr val="3AB0CE"/>
                          </a:solidFill>
                          <a:uFillTx/>
                          <a:latin typeface="微软雅黑" panose="020B0503020204020204" pitchFamily="34" charset="-122"/>
                          <a:ea typeface="微软雅黑" panose="020B0503020204020204" pitchFamily="34" charset="-122"/>
                          <a:cs typeface="黑体" panose="02010609060101010101" pitchFamily="49" charset="-122"/>
                        </a:rPr>
                        <a:t>实施地点</a:t>
                      </a:r>
                      <a:endParaRPr lang="en-US" altLang="zh-CN" kern="800" spc="-100" dirty="0">
                        <a:solidFill>
                          <a:srgbClr val="3AB0CE"/>
                        </a:solidFill>
                        <a:uFillTx/>
                        <a:latin typeface="微软雅黑" panose="020B0503020204020204" pitchFamily="34" charset="-122"/>
                        <a:ea typeface="微软雅黑" panose="020B0503020204020204" pitchFamily="34" charset="-122"/>
                        <a:cs typeface="黑体" panose="02010609060101010101" pitchFamily="49" charset="-122"/>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800" b="0" kern="1200" dirty="0">
                          <a:solidFill>
                            <a:schemeClr val="dk1"/>
                          </a:solidFill>
                          <a:latin typeface="+mn-lt"/>
                          <a:ea typeface="+mn-ea"/>
                          <a:cs typeface="+mn-cs"/>
                        </a:rPr>
                        <a:t>XX</a:t>
                      </a:r>
                      <a:r>
                        <a:rPr lang="zh-CN" altLang="en-US" sz="1800" b="0" kern="1200" dirty="0">
                          <a:solidFill>
                            <a:schemeClr val="dk1"/>
                          </a:solidFill>
                          <a:latin typeface="+mn-lt"/>
                          <a:ea typeface="+mn-ea"/>
                          <a:cs typeface="+mn-cs"/>
                        </a:rPr>
                        <a:t>新能源有限公司</a:t>
                      </a:r>
                      <a:endParaRPr lang="en-US" altLang="zh-CN" sz="1800" b="0" kern="1200" dirty="0">
                        <a:solidFill>
                          <a:schemeClr val="dk1"/>
                        </a:solidFill>
                        <a:latin typeface="+mn-lt"/>
                        <a:ea typeface="+mn-ea"/>
                        <a:cs typeface="+mn-cs"/>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r>
              <a:tr h="493776">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800" b="1" kern="800" spc="-100" dirty="0">
                          <a:solidFill>
                            <a:srgbClr val="3AB0CE"/>
                          </a:solidFill>
                          <a:uFillTx/>
                          <a:latin typeface="微软雅黑" panose="020B0503020204020204" pitchFamily="34" charset="-122"/>
                          <a:ea typeface="微软雅黑" panose="020B0503020204020204" pitchFamily="34" charset="-122"/>
                          <a:cs typeface="黑体" panose="02010609060101010101" pitchFamily="49" charset="-122"/>
                        </a:rPr>
                        <a:t>检测物品</a:t>
                      </a:r>
                      <a:endParaRPr lang="zh-CN" altLang="en-US" sz="1800" b="1" kern="800" spc="-100" dirty="0">
                        <a:solidFill>
                          <a:srgbClr val="3AB0CE"/>
                        </a:solidFill>
                        <a:uFillTx/>
                        <a:latin typeface="微软雅黑" panose="020B0503020204020204" pitchFamily="34" charset="-122"/>
                        <a:ea typeface="微软雅黑" panose="020B0503020204020204" pitchFamily="34" charset="-122"/>
                        <a:cs typeface="黑体" panose="02010609060101010101" pitchFamily="49" charset="-122"/>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zh-CN" altLang="en-US" dirty="0"/>
                        <a:t>新能源电池</a:t>
                      </a:r>
                      <a:endParaRPr lang="zh-CN" altLang="en-US"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64108">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800" b="1" kern="800" spc="-100" dirty="0">
                          <a:solidFill>
                            <a:srgbClr val="3AB0CE"/>
                          </a:solidFill>
                          <a:uFillTx/>
                          <a:latin typeface="微软雅黑" panose="020B0503020204020204" pitchFamily="34" charset="-122"/>
                          <a:ea typeface="微软雅黑" panose="020B0503020204020204" pitchFamily="34" charset="-122"/>
                          <a:cs typeface="黑体" panose="02010609060101010101" pitchFamily="49" charset="-122"/>
                        </a:rPr>
                        <a:t>技术要求</a:t>
                      </a:r>
                      <a:endParaRPr lang="zh-CN" altLang="en-US" sz="1800" b="1" kern="800" spc="-100" dirty="0">
                        <a:solidFill>
                          <a:srgbClr val="3AB0CE"/>
                        </a:solidFill>
                        <a:uFillTx/>
                        <a:latin typeface="微软雅黑" panose="020B0503020204020204" pitchFamily="34" charset="-122"/>
                        <a:ea typeface="微软雅黑" panose="020B0503020204020204" pitchFamily="34" charset="-122"/>
                        <a:cs typeface="黑体" panose="02010609060101010101" pitchFamily="49" charset="-122"/>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zh-CN" altLang="en-US" dirty="0"/>
                        <a:t>精准计算电池组机械位置，系统稳定</a:t>
                      </a:r>
                      <a:endParaRPr lang="zh-CN" altLang="en-US"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34440">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800" b="1" kern="800" spc="-100" dirty="0">
                          <a:solidFill>
                            <a:srgbClr val="3AB0CE"/>
                          </a:solidFill>
                          <a:uFillTx/>
                          <a:latin typeface="微软雅黑" panose="020B0503020204020204" pitchFamily="34" charset="-122"/>
                          <a:ea typeface="微软雅黑" panose="020B0503020204020204" pitchFamily="34" charset="-122"/>
                          <a:cs typeface="黑体" panose="02010609060101010101" pitchFamily="49" charset="-122"/>
                        </a:rPr>
                        <a:t>客户价值</a:t>
                      </a:r>
                      <a:endParaRPr lang="zh-CN" altLang="en-US" sz="1800" b="1" kern="800" spc="-100" dirty="0">
                        <a:solidFill>
                          <a:srgbClr val="3AB0CE"/>
                        </a:solidFill>
                        <a:uFillTx/>
                        <a:latin typeface="微软雅黑" panose="020B0503020204020204" pitchFamily="34" charset="-122"/>
                        <a:ea typeface="微软雅黑" panose="020B0503020204020204" pitchFamily="34" charset="-122"/>
                        <a:cs typeface="黑体" panose="02010609060101010101" pitchFamily="49" charset="-122"/>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zh-CN" altLang="en-US" dirty="0"/>
                        <a:t>通过系统计算的空间坐标</a:t>
                      </a:r>
                      <a:r>
                        <a:rPr lang="en-US" altLang="zh-CN" dirty="0"/>
                        <a:t>,</a:t>
                      </a:r>
                      <a:r>
                        <a:rPr lang="zh-CN" altLang="en-US" dirty="0"/>
                        <a:t>精准给出搬运位置，快速、准确、安全放置电池</a:t>
                      </a:r>
                      <a:endParaRPr lang="zh-CN" altLang="en-US"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19" name="图片 18" descr="微信图片_20220609132547.jpg"/>
          <p:cNvPicPr>
            <a:picLocks noChangeAspect="1"/>
          </p:cNvPicPr>
          <p:nvPr/>
        </p:nvPicPr>
        <p:blipFill>
          <a:blip r:embed="rId1" cstate="print"/>
          <a:stretch>
            <a:fillRect/>
          </a:stretch>
        </p:blipFill>
        <p:spPr>
          <a:xfrm>
            <a:off x="550863" y="1533844"/>
            <a:ext cx="2146093" cy="2406962"/>
          </a:xfrm>
          <a:prstGeom prst="rect">
            <a:avLst/>
          </a:prstGeom>
        </p:spPr>
      </p:pic>
      <p:pic>
        <p:nvPicPr>
          <p:cNvPr id="20" name="图片 19" descr="微信图片_20220609134258.jpg"/>
          <p:cNvPicPr>
            <a:picLocks noChangeAspect="1"/>
          </p:cNvPicPr>
          <p:nvPr/>
        </p:nvPicPr>
        <p:blipFill>
          <a:blip r:embed="rId2" cstate="print"/>
          <a:stretch>
            <a:fillRect/>
          </a:stretch>
        </p:blipFill>
        <p:spPr>
          <a:xfrm>
            <a:off x="3276780" y="1541464"/>
            <a:ext cx="2088781" cy="2324381"/>
          </a:xfrm>
          <a:prstGeom prst="rect">
            <a:avLst/>
          </a:prstGeom>
        </p:spPr>
      </p:pic>
      <p:pic>
        <p:nvPicPr>
          <p:cNvPr id="21" name="图片 20" descr="整体UI"/>
          <p:cNvPicPr>
            <a:picLocks noChangeAspect="1"/>
          </p:cNvPicPr>
          <p:nvPr/>
        </p:nvPicPr>
        <p:blipFill>
          <a:blip r:embed="rId3"/>
          <a:stretch>
            <a:fillRect/>
          </a:stretch>
        </p:blipFill>
        <p:spPr>
          <a:xfrm>
            <a:off x="1080366" y="3906151"/>
            <a:ext cx="3999402" cy="2345122"/>
          </a:xfrm>
          <a:prstGeom prst="rect">
            <a:avLst/>
          </a:prstGeom>
        </p:spPr>
      </p:pic>
      <p:pic>
        <p:nvPicPr>
          <p:cNvPr id="2" name="音频 1">
            <a:hlinkClick r:id="" action="ppaction://media"/>
          </p:cNvPr>
          <p:cNvPicPr>
            <a:picLocks noChangeAspect="1"/>
          </p:cNvPicPr>
          <p:nvPr>
            <a:audioFile r:link="rId4"/>
            <p:extLst>
              <p:ext uri="{DAA4B4D4-6D71-4841-9C94-3DE7FCFB9230}">
                <p14:media xmlns:p14="http://schemas.microsoft.com/office/powerpoint/2010/main" r:embed="rId5"/>
              </p:ext>
            </p:extLst>
          </p:nvPr>
        </p:nvPicPr>
        <p:blipFill>
          <a:blip r:embed="rId6"/>
          <a:stretch>
            <a:fillRect/>
          </a:stretch>
        </p:blipFill>
        <p:spPr>
          <a:xfrm>
            <a:off x="11366500" y="6032500"/>
            <a:ext cx="609600" cy="609600"/>
          </a:xfrm>
          <a:prstGeom prst="rect">
            <a:avLst/>
          </a:prstGeom>
        </p:spPr>
      </p:pic>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50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1000" fill="hold"/>
                                        <p:tgtEl>
                                          <p:spTgt spid="20"/>
                                        </p:tgtEl>
                                        <p:attrNameLst>
                                          <p:attrName>ppt_x</p:attrName>
                                        </p:attrNameLst>
                                      </p:cBhvr>
                                      <p:tavLst>
                                        <p:tav tm="0">
                                          <p:val>
                                            <p:strVal val="1+#ppt_w/2"/>
                                          </p:val>
                                        </p:tav>
                                        <p:tav tm="100000">
                                          <p:val>
                                            <p:strVal val="#ppt_x"/>
                                          </p:val>
                                        </p:tav>
                                      </p:tavLst>
                                    </p:anim>
                                    <p:anim calcmode="lin" valueType="num">
                                      <p:cBhvr additive="base">
                                        <p:cTn id="13" dur="1000" fill="hold"/>
                                        <p:tgtEl>
                                          <p:spTgt spid="20"/>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16" presetClass="entr" presetSubtype="21" fill="hold" nodeType="afterEffect">
                                  <p:stCondLst>
                                    <p:cond delay="50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1000"/>
                                        <p:tgtEl>
                                          <p:spTgt spid="21"/>
                                        </p:tgtEl>
                                      </p:cBhvr>
                                    </p:animEffect>
                                  </p:childTnLst>
                                </p:cTn>
                              </p:par>
                            </p:childTnLst>
                          </p:cTn>
                        </p:par>
                        <p:par>
                          <p:cTn id="18" fill="hold">
                            <p:stCondLst>
                              <p:cond delay="3500"/>
                            </p:stCondLst>
                            <p:childTnLst>
                              <p:par>
                                <p:cTn id="19" presetID="14" presetClass="entr" presetSubtype="10"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randombar(horizontal)">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2" fill="hold" display="0">
                  <p:stCondLst>
                    <p:cond delay="indefinite"/>
                  </p:stCondLst>
                  <p:endCondLst>
                    <p:cond evt="onStopAudio" delay="0">
                      <p:tgtEl>
                        <p:sldTgt/>
                      </p:tgtEl>
                    </p:cond>
                  </p:endCondLst>
                </p:cTn>
                <p:tgtEl>
                  <p:spTgt spid="2"/>
                </p:tgtEl>
              </p:cMediaNode>
            </p:audio>
          </p:childTnLst>
        </p:cTn>
      </p:par>
    </p:tnLst>
  </p:timing>
</p:sld>
</file>

<file path=ppt/tags/tag1.xml><?xml version="1.0" encoding="utf-8"?>
<p:tagLst xmlns:p="http://schemas.openxmlformats.org/presentationml/2006/main">
  <p:tag name="TIMING" val="|1.6"/>
</p:tagLst>
</file>

<file path=ppt/tags/tag2.xml><?xml version="1.0" encoding="utf-8"?>
<p:tagLst xmlns:p="http://schemas.openxmlformats.org/presentationml/2006/main">
  <p:tag name="TIMING" val="|1.5"/>
</p:tagLst>
</file>

<file path=ppt/tags/tag3.xml><?xml version="1.0" encoding="utf-8"?>
<p:tagLst xmlns:p="http://schemas.openxmlformats.org/presentationml/2006/main">
  <p:tag name="TIMING" val="|2.4"/>
</p:tagLst>
</file>

<file path=ppt/tags/tag4.xml><?xml version="1.0" encoding="utf-8"?>
<p:tagLst xmlns:p="http://schemas.openxmlformats.org/presentationml/2006/main">
  <p:tag name="KSO_WPP_MARK_KEY" val="faafe017-d61a-466e-8592-df7129cf8226"/>
  <p:tag name="COMMONDATA" val="eyJoZGlkIjoiNjUxYTAwMmU5OTJjNjVmNWYyMjdhMjU2NjBmNWUzYTcifQ=="/>
</p:tagLst>
</file>

<file path=ppt/theme/theme1.xml><?xml version="1.0" encoding="utf-8"?>
<a:theme xmlns:a="http://schemas.openxmlformats.org/drawingml/2006/main" name="Office 主题1​​">
  <a:themeElements>
    <a:clrScheme name="红橙色">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棱纹">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7145" cap="flat" cmpd="sng" algn="ctr">
          <a:solidFill>
            <a:schemeClr val="phClr"/>
          </a:solidFill>
          <a:prstDash val="solid"/>
        </a:ln>
        <a:ln w="58420" cap="flat" cmpd="thickThin" algn="ctr">
          <a:solidFill>
            <a:schemeClr val="phClr">
              <a:shade val="95000"/>
              <a:alpha val="50000"/>
              <a:satMod val="150000"/>
            </a:schemeClr>
          </a:solidFill>
          <a:prstDash val="solid"/>
        </a:ln>
      </a:lnStyleLst>
      <a:effectStyleLst>
        <a:effectStyle>
          <a:effectLst/>
        </a:effectStyle>
        <a:effectStyle>
          <a:effectLst>
            <a:outerShdw blurRad="50800" dist="38100" dir="2700000" rotWithShape="0">
              <a:srgbClr val="000000">
                <a:alpha val="60000"/>
              </a:srgbClr>
            </a:outerShdw>
          </a:effectLst>
          <a:scene3d>
            <a:camera prst="orthographicFront">
              <a:rot lat="0" lon="0" rev="0"/>
            </a:camera>
            <a:lightRig rig="flat" dir="tl"/>
          </a:scene3d>
          <a:sp3d prstMaterial="flat">
            <a:bevelT w="31750" h="63500" prst="riblet"/>
          </a:sp3d>
        </a:effectStyle>
        <a:effectStyle>
          <a:effectLst>
            <a:outerShdw blurRad="50800" dist="38100" dir="2700000" algn="ctr" rotWithShape="0">
              <a:srgbClr val="000000">
                <a:alpha val="60000"/>
              </a:srgbClr>
            </a:outerShdw>
          </a:effectLst>
          <a:scene3d>
            <a:camera prst="orthographicFront">
              <a:rot lat="0" lon="0" rev="0"/>
            </a:camera>
            <a:lightRig rig="flat" dir="tl"/>
          </a:scene3d>
          <a:sp3d prstMaterial="flat">
            <a:bevelT w="57150" h="114300" prst="ribl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1301</Words>
  <Application>WPS 演示</Application>
  <PresentationFormat>宽屏</PresentationFormat>
  <Paragraphs>284</Paragraphs>
  <Slides>6</Slides>
  <Notes>0</Notes>
  <HiddenSlides>0</HiddenSlides>
  <MMClips>12</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6</vt:i4>
      </vt:variant>
    </vt:vector>
  </HeadingPairs>
  <TitlesOfParts>
    <vt:vector size="22" baseType="lpstr">
      <vt:lpstr>Arial</vt:lpstr>
      <vt:lpstr>宋体</vt:lpstr>
      <vt:lpstr>Wingdings</vt:lpstr>
      <vt:lpstr>Calibri</vt:lpstr>
      <vt:lpstr>微软雅黑</vt:lpstr>
      <vt:lpstr>楷体</vt:lpstr>
      <vt:lpstr>等线</vt:lpstr>
      <vt:lpstr>Times New Roman</vt:lpstr>
      <vt:lpstr>微软简标宋</vt:lpstr>
      <vt:lpstr>黑体</vt:lpstr>
      <vt:lpstr>Arial Unicode MS</vt:lpstr>
      <vt:lpstr>Franklin Gothic Medium</vt:lpstr>
      <vt:lpstr>隶书</vt:lpstr>
      <vt:lpstr>Franklin Gothic Book</vt:lpstr>
      <vt:lpstr>华文楷体</vt:lpstr>
      <vt:lpstr>Office 主题1​​</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轩墨</cp:lastModifiedBy>
  <cp:revision>289</cp:revision>
  <dcterms:created xsi:type="dcterms:W3CDTF">2021-07-12T12:30:00Z</dcterms:created>
  <dcterms:modified xsi:type="dcterms:W3CDTF">2022-10-20T03:05:27Z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E4FCB10AA9BD41E281D023866F2CA468</vt:lpwstr>
  </property>
  <property fmtid="{D5CDD505-2E9C-101B-9397-08002B2CF9AE}" pid="3" name="KSOProductBuildVer">
    <vt:lpwstr>2052-11.1.0.12598</vt:lpwstr>
  </property>
</Properties>
</file>